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Vollkorn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jmIUhdVGBNSxxU0tyaCrIAmkN9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Vollkorn-boldItalic.fntdata"/><Relationship Id="rId6" Type="http://schemas.openxmlformats.org/officeDocument/2006/relationships/slide" Target="slides/slide1.xml"/><Relationship Id="rId18" Type="http://schemas.openxmlformats.org/officeDocument/2006/relationships/font" Target="fonts/Vollkor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8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57.png"/><Relationship Id="rId6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10" Type="http://schemas.openxmlformats.org/officeDocument/2006/relationships/image" Target="../media/image59.png"/><Relationship Id="rId9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11" Type="http://schemas.openxmlformats.org/officeDocument/2006/relationships/image" Target="../media/image27.png"/><Relationship Id="rId10" Type="http://schemas.openxmlformats.org/officeDocument/2006/relationships/image" Target="../media/image39.png"/><Relationship Id="rId12" Type="http://schemas.openxmlformats.org/officeDocument/2006/relationships/image" Target="../media/image31.png"/><Relationship Id="rId9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47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10" Type="http://schemas.openxmlformats.org/officeDocument/2006/relationships/image" Target="../media/image46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58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316351" y="3684775"/>
            <a:ext cx="13655298" cy="2401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RA ĐỜI</a:t>
            </a:r>
            <a:endParaRPr/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LÃNH ĐẠO ĐẤU TRANH GIÀNH CHÍNH QUYỀN</a:t>
            </a:r>
            <a:endParaRPr/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(1930 - 1945)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48" cy="10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1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 flipH="1">
            <a:off x="1648136" y="1851377"/>
            <a:ext cx="2759783" cy="1110813"/>
          </a:xfrm>
          <a:custGeom>
            <a:rect b="b" l="l" r="r" t="t"/>
            <a:pathLst>
              <a:path extrusionOk="0" h="1110813" w="2759783">
                <a:moveTo>
                  <a:pt x="2759784" y="0"/>
                </a:moveTo>
                <a:lnTo>
                  <a:pt x="0" y="0"/>
                </a:lnTo>
                <a:lnTo>
                  <a:pt x="0" y="1110813"/>
                </a:lnTo>
                <a:lnTo>
                  <a:pt x="2759784" y="1110813"/>
                </a:lnTo>
                <a:lnTo>
                  <a:pt x="27597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1742527" y="1901935"/>
            <a:ext cx="2647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đấu tranh đòi tự do, dân chủ, </a:t>
            </a:r>
            <a:endParaRPr i="1"/>
          </a:p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cơm áo, hòa bình</a:t>
            </a:r>
            <a:endParaRPr i="1"/>
          </a:p>
        </p:txBody>
      </p:sp>
      <p:sp>
        <p:nvSpPr>
          <p:cNvPr id="303" name="Google Shape;303;p10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304" name="Google Shape;304;p10"/>
          <p:cNvSpPr txBox="1"/>
          <p:nvPr/>
        </p:nvSpPr>
        <p:spPr>
          <a:xfrm>
            <a:off x="6280537" y="1287051"/>
            <a:ext cx="583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grpSp>
        <p:nvGrpSpPr>
          <p:cNvPr id="305" name="Google Shape;305;p10"/>
          <p:cNvGrpSpPr/>
          <p:nvPr/>
        </p:nvGrpSpPr>
        <p:grpSpPr>
          <a:xfrm>
            <a:off x="1755576" y="4356034"/>
            <a:ext cx="2888101" cy="2888101"/>
            <a:chOff x="0" y="0"/>
            <a:chExt cx="812800" cy="812800"/>
          </a:xfrm>
        </p:grpSpPr>
        <p:sp>
          <p:nvSpPr>
            <p:cNvPr id="306" name="Google Shape;306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D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3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</a:t>
              </a:r>
              <a:endParaRPr i="1"/>
            </a:p>
            <a:p>
              <a:pPr indent="0" lvl="0" marL="0" marR="0" rtl="0" algn="ctr">
                <a:lnSpc>
                  <a:spcPct val="143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Trung ương Đảng  </a:t>
              </a:r>
              <a:endParaRPr i="1"/>
            </a:p>
            <a:p>
              <a:pPr indent="0" lvl="0" marL="0" marR="0" rtl="0" algn="ctr">
                <a:lnSpc>
                  <a:spcPct val="143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29 - 30/3/1938</a:t>
              </a:r>
              <a:endParaRPr i="1"/>
            </a:p>
          </p:txBody>
        </p:sp>
      </p:grpSp>
      <p:grpSp>
        <p:nvGrpSpPr>
          <p:cNvPr id="308" name="Google Shape;308;p10"/>
          <p:cNvGrpSpPr/>
          <p:nvPr/>
        </p:nvGrpSpPr>
        <p:grpSpPr>
          <a:xfrm>
            <a:off x="4880996" y="3329614"/>
            <a:ext cx="2052841" cy="2052841"/>
            <a:chOff x="0" y="0"/>
            <a:chExt cx="812800" cy="812800"/>
          </a:xfrm>
        </p:grpSpPr>
        <p:sp>
          <p:nvSpPr>
            <p:cNvPr id="309" name="Google Shape;309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Thành lập </a:t>
              </a:r>
              <a:endParaRPr i="1"/>
            </a:p>
            <a:p>
              <a:pPr indent="0" lvl="0" marL="0" marR="0" rtl="0" algn="ctr">
                <a:lnSpc>
                  <a:spcPct val="14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Mặt trận dân chủ Đông Dương</a:t>
              </a:r>
              <a:endParaRPr i="1"/>
            </a:p>
          </p:txBody>
        </p:sp>
      </p:grpSp>
      <p:sp>
        <p:nvSpPr>
          <p:cNvPr id="311" name="Google Shape;311;p10"/>
          <p:cNvSpPr/>
          <p:nvPr/>
        </p:nvSpPr>
        <p:spPr>
          <a:xfrm>
            <a:off x="8917183" y="3675377"/>
            <a:ext cx="1335594" cy="1361314"/>
          </a:xfrm>
          <a:custGeom>
            <a:rect b="b" l="l" r="r" t="t"/>
            <a:pathLst>
              <a:path extrusionOk="0" h="1361314" w="1335594">
                <a:moveTo>
                  <a:pt x="0" y="0"/>
                </a:moveTo>
                <a:lnTo>
                  <a:pt x="1335594" y="0"/>
                </a:lnTo>
                <a:lnTo>
                  <a:pt x="1335594" y="1361314"/>
                </a:lnTo>
                <a:lnTo>
                  <a:pt x="0" y="1361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 txBox="1"/>
          <p:nvPr/>
        </p:nvSpPr>
        <p:spPr>
          <a:xfrm>
            <a:off x="7038612" y="3668646"/>
            <a:ext cx="2089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1937 - 1938</a:t>
            </a:r>
            <a:endParaRPr i="1"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Vận động </a:t>
            </a:r>
            <a:endParaRPr i="1"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tranh cử</a:t>
            </a:r>
            <a:endParaRPr i="1"/>
          </a:p>
        </p:txBody>
      </p:sp>
      <p:sp>
        <p:nvSpPr>
          <p:cNvPr id="313" name="Google Shape;313;p10"/>
          <p:cNvSpPr txBox="1"/>
          <p:nvPr/>
        </p:nvSpPr>
        <p:spPr>
          <a:xfrm>
            <a:off x="9824438" y="3713813"/>
            <a:ext cx="4265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Viện Dân biểu Bắc Kỳ, Trung Kỳ</a:t>
            </a:r>
            <a:endParaRPr i="1"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đồng quản hạt Nam Kỳ</a:t>
            </a:r>
            <a:endParaRPr i="1"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đồng kinh tế lý tài Đông Dương</a:t>
            </a:r>
            <a:endParaRPr i="1"/>
          </a:p>
        </p:txBody>
      </p:sp>
      <p:sp>
        <p:nvSpPr>
          <p:cNvPr id="314" name="Google Shape;314;p10"/>
          <p:cNvSpPr/>
          <p:nvPr/>
        </p:nvSpPr>
        <p:spPr>
          <a:xfrm>
            <a:off x="4880996" y="6155472"/>
            <a:ext cx="2147935" cy="2863914"/>
          </a:xfrm>
          <a:custGeom>
            <a:rect b="b" l="l" r="r" t="t"/>
            <a:pathLst>
              <a:path extrusionOk="0" h="2863914" w="2147935">
                <a:moveTo>
                  <a:pt x="0" y="0"/>
                </a:moveTo>
                <a:lnTo>
                  <a:pt x="2147935" y="0"/>
                </a:lnTo>
                <a:lnTo>
                  <a:pt x="2147935" y="2863914"/>
                </a:lnTo>
                <a:lnTo>
                  <a:pt x="0" y="2863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6995541" y="7186985"/>
            <a:ext cx="4265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Bầu đồng chí Nguyễn Văn Cừ </a:t>
            </a:r>
            <a:endParaRPr i="1"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1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làm Tổng bí thư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 flipH="1">
            <a:off x="1648136" y="1851377"/>
            <a:ext cx="2759783" cy="1110813"/>
          </a:xfrm>
          <a:custGeom>
            <a:rect b="b" l="l" r="r" t="t"/>
            <a:pathLst>
              <a:path extrusionOk="0" h="1110813" w="2759783">
                <a:moveTo>
                  <a:pt x="2759784" y="0"/>
                </a:moveTo>
                <a:lnTo>
                  <a:pt x="0" y="0"/>
                </a:lnTo>
                <a:lnTo>
                  <a:pt x="0" y="1110813"/>
                </a:lnTo>
                <a:lnTo>
                  <a:pt x="2759784" y="1110813"/>
                </a:lnTo>
                <a:lnTo>
                  <a:pt x="27597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742527" y="1901935"/>
            <a:ext cx="2647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đấu tranh đòi tự do, dân chủ, </a:t>
            </a:r>
            <a:endParaRPr i="1"/>
          </a:p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cơm áo, hòa bình</a:t>
            </a:r>
            <a:endParaRPr i="1"/>
          </a:p>
        </p:txBody>
      </p:sp>
      <p:sp>
        <p:nvSpPr>
          <p:cNvPr id="324" name="Google Shape;324;p11"/>
          <p:cNvSpPr txBox="1"/>
          <p:nvPr/>
        </p:nvSpPr>
        <p:spPr>
          <a:xfrm>
            <a:off x="3199626" y="713199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325" name="Google Shape;325;p11"/>
          <p:cNvSpPr txBox="1"/>
          <p:nvPr/>
        </p:nvSpPr>
        <p:spPr>
          <a:xfrm>
            <a:off x="6280537" y="1287051"/>
            <a:ext cx="5886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326" name="Google Shape;326;p11"/>
          <p:cNvSpPr/>
          <p:nvPr/>
        </p:nvSpPr>
        <p:spPr>
          <a:xfrm>
            <a:off x="1648136" y="3768096"/>
            <a:ext cx="4445450" cy="3873469"/>
          </a:xfrm>
          <a:custGeom>
            <a:rect b="b" l="l" r="r" t="t"/>
            <a:pathLst>
              <a:path extrusionOk="0" h="1091502" w="1252680">
                <a:moveTo>
                  <a:pt x="50505" y="0"/>
                </a:moveTo>
                <a:lnTo>
                  <a:pt x="1202175" y="0"/>
                </a:lnTo>
                <a:cubicBezTo>
                  <a:pt x="1215570" y="0"/>
                  <a:pt x="1228416" y="5321"/>
                  <a:pt x="1237887" y="14792"/>
                </a:cubicBezTo>
                <a:cubicBezTo>
                  <a:pt x="1247359" y="24264"/>
                  <a:pt x="1252680" y="37110"/>
                  <a:pt x="1252680" y="50505"/>
                </a:cubicBezTo>
                <a:lnTo>
                  <a:pt x="1252680" y="1040997"/>
                </a:lnTo>
                <a:cubicBezTo>
                  <a:pt x="1252680" y="1054392"/>
                  <a:pt x="1247359" y="1067238"/>
                  <a:pt x="1237887" y="1076709"/>
                </a:cubicBezTo>
                <a:cubicBezTo>
                  <a:pt x="1228416" y="1086181"/>
                  <a:pt x="1215570" y="1091502"/>
                  <a:pt x="1202175" y="1091502"/>
                </a:cubicBezTo>
                <a:lnTo>
                  <a:pt x="50505" y="1091502"/>
                </a:lnTo>
                <a:cubicBezTo>
                  <a:pt x="37110" y="1091502"/>
                  <a:pt x="24264" y="1086181"/>
                  <a:pt x="14792" y="1076709"/>
                </a:cubicBezTo>
                <a:cubicBezTo>
                  <a:pt x="5321" y="1067238"/>
                  <a:pt x="0" y="1054392"/>
                  <a:pt x="0" y="1040997"/>
                </a:cubicBezTo>
                <a:lnTo>
                  <a:pt x="0" y="50505"/>
                </a:lnTo>
                <a:cubicBezTo>
                  <a:pt x="0" y="37110"/>
                  <a:pt x="5321" y="24264"/>
                  <a:pt x="14792" y="14792"/>
                </a:cubicBezTo>
                <a:cubicBezTo>
                  <a:pt x="24264" y="5321"/>
                  <a:pt x="37110" y="0"/>
                  <a:pt x="50505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576" r="-8747" t="0"/>
            </a:stretch>
          </a:blipFill>
          <a:ln cap="rnd" cmpd="sng" w="38100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322295" y="7565365"/>
            <a:ext cx="70971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9/1939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dân Pháp đàn áp cách mạng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rút vào hoạt động bí mật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Cuộc vận động dân chủ kết thúc</a:t>
            </a:r>
            <a:endParaRPr i="1"/>
          </a:p>
        </p:txBody>
      </p:sp>
      <p:sp>
        <p:nvSpPr>
          <p:cNvPr id="328" name="Google Shape;328;p11"/>
          <p:cNvSpPr/>
          <p:nvPr/>
        </p:nvSpPr>
        <p:spPr>
          <a:xfrm rot="10800000">
            <a:off x="9816823" y="6408360"/>
            <a:ext cx="1973293" cy="1504636"/>
          </a:xfrm>
          <a:custGeom>
            <a:rect b="b" l="l" r="r" t="t"/>
            <a:pathLst>
              <a:path extrusionOk="0" h="1504636" w="1973293">
                <a:moveTo>
                  <a:pt x="0" y="0"/>
                </a:moveTo>
                <a:lnTo>
                  <a:pt x="1973293" y="0"/>
                </a:lnTo>
                <a:lnTo>
                  <a:pt x="1973293" y="1504636"/>
                </a:lnTo>
                <a:lnTo>
                  <a:pt x="0" y="1504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12166740" y="6408360"/>
            <a:ext cx="1973293" cy="1504636"/>
          </a:xfrm>
          <a:custGeom>
            <a:rect b="b" l="l" r="r" t="t"/>
            <a:pathLst>
              <a:path extrusionOk="0" h="1504636" w="1973293">
                <a:moveTo>
                  <a:pt x="1973293" y="0"/>
                </a:moveTo>
                <a:lnTo>
                  <a:pt x="0" y="0"/>
                </a:lnTo>
                <a:lnTo>
                  <a:pt x="0" y="1504636"/>
                </a:lnTo>
                <a:lnTo>
                  <a:pt x="1973293" y="1504636"/>
                </a:lnTo>
                <a:lnTo>
                  <a:pt x="197329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12166740" y="4455940"/>
            <a:ext cx="1973293" cy="1504636"/>
          </a:xfrm>
          <a:custGeom>
            <a:rect b="b" l="l" r="r" t="t"/>
            <a:pathLst>
              <a:path extrusionOk="0" h="1504636" w="1973293">
                <a:moveTo>
                  <a:pt x="0" y="0"/>
                </a:moveTo>
                <a:lnTo>
                  <a:pt x="1973293" y="0"/>
                </a:lnTo>
                <a:lnTo>
                  <a:pt x="1973293" y="1504636"/>
                </a:lnTo>
                <a:lnTo>
                  <a:pt x="0" y="1504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 flipH="1">
            <a:off x="9816823" y="4455940"/>
            <a:ext cx="1973293" cy="1504636"/>
          </a:xfrm>
          <a:custGeom>
            <a:rect b="b" l="l" r="r" t="t"/>
            <a:pathLst>
              <a:path extrusionOk="0" h="1504636" w="1973293">
                <a:moveTo>
                  <a:pt x="1973293" y="0"/>
                </a:moveTo>
                <a:lnTo>
                  <a:pt x="0" y="0"/>
                </a:lnTo>
                <a:lnTo>
                  <a:pt x="0" y="1504636"/>
                </a:lnTo>
                <a:lnTo>
                  <a:pt x="1973293" y="1504636"/>
                </a:lnTo>
                <a:lnTo>
                  <a:pt x="197329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11"/>
          <p:cNvGrpSpPr/>
          <p:nvPr/>
        </p:nvGrpSpPr>
        <p:grpSpPr>
          <a:xfrm>
            <a:off x="10559493" y="5495574"/>
            <a:ext cx="2837577" cy="1327929"/>
            <a:chOff x="0" y="-66675"/>
            <a:chExt cx="1083812" cy="507202"/>
          </a:xfrm>
        </p:grpSpPr>
        <p:sp>
          <p:nvSpPr>
            <p:cNvPr id="333" name="Google Shape;333;p11"/>
            <p:cNvSpPr/>
            <p:nvPr/>
          </p:nvSpPr>
          <p:spPr>
            <a:xfrm>
              <a:off x="0" y="0"/>
              <a:ext cx="1083812" cy="440527"/>
            </a:xfrm>
            <a:custGeom>
              <a:rect b="b" l="l" r="r" t="t"/>
              <a:pathLst>
                <a:path extrusionOk="0" h="440527" w="1083812">
                  <a:moveTo>
                    <a:pt x="114591" y="0"/>
                  </a:moveTo>
                  <a:lnTo>
                    <a:pt x="969221" y="0"/>
                  </a:lnTo>
                  <a:cubicBezTo>
                    <a:pt x="999612" y="0"/>
                    <a:pt x="1028759" y="12073"/>
                    <a:pt x="1050249" y="33563"/>
                  </a:cubicBezTo>
                  <a:cubicBezTo>
                    <a:pt x="1071739" y="55053"/>
                    <a:pt x="1083812" y="84200"/>
                    <a:pt x="1083812" y="114591"/>
                  </a:cubicBezTo>
                  <a:lnTo>
                    <a:pt x="1083812" y="325936"/>
                  </a:lnTo>
                  <a:cubicBezTo>
                    <a:pt x="1083812" y="389223"/>
                    <a:pt x="1032508" y="440527"/>
                    <a:pt x="969221" y="440527"/>
                  </a:cubicBezTo>
                  <a:lnTo>
                    <a:pt x="114591" y="440527"/>
                  </a:lnTo>
                  <a:cubicBezTo>
                    <a:pt x="51304" y="440527"/>
                    <a:pt x="0" y="389223"/>
                    <a:pt x="0" y="325936"/>
                  </a:cubicBezTo>
                  <a:lnTo>
                    <a:pt x="0" y="114591"/>
                  </a:lnTo>
                  <a:cubicBezTo>
                    <a:pt x="0" y="51304"/>
                    <a:pt x="51304" y="0"/>
                    <a:pt x="114591" y="0"/>
                  </a:cubicBezTo>
                  <a:close/>
                </a:path>
              </a:pathLst>
            </a:custGeom>
            <a:solidFill>
              <a:srgbClr val="EA92A1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 txBox="1"/>
            <p:nvPr/>
          </p:nvSpPr>
          <p:spPr>
            <a:xfrm>
              <a:off x="0" y="-66675"/>
              <a:ext cx="1083812" cy="507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11"/>
          <p:cNvGrpSpPr/>
          <p:nvPr/>
        </p:nvGrpSpPr>
        <p:grpSpPr>
          <a:xfrm>
            <a:off x="10645564" y="5364227"/>
            <a:ext cx="2665434" cy="1372949"/>
            <a:chOff x="0" y="-66675"/>
            <a:chExt cx="1018062" cy="524397"/>
          </a:xfrm>
        </p:grpSpPr>
        <p:sp>
          <p:nvSpPr>
            <p:cNvPr id="336" name="Google Shape;336;p11"/>
            <p:cNvSpPr/>
            <p:nvPr/>
          </p:nvSpPr>
          <p:spPr>
            <a:xfrm>
              <a:off x="0" y="0"/>
              <a:ext cx="1018062" cy="457722"/>
            </a:xfrm>
            <a:custGeom>
              <a:rect b="b" l="l" r="r" t="t"/>
              <a:pathLst>
                <a:path extrusionOk="0" h="457722" w="1018062">
                  <a:moveTo>
                    <a:pt x="116182" y="0"/>
                  </a:moveTo>
                  <a:lnTo>
                    <a:pt x="901880" y="0"/>
                  </a:lnTo>
                  <a:cubicBezTo>
                    <a:pt x="932693" y="0"/>
                    <a:pt x="962244" y="12241"/>
                    <a:pt x="984033" y="34029"/>
                  </a:cubicBezTo>
                  <a:cubicBezTo>
                    <a:pt x="1005821" y="55818"/>
                    <a:pt x="1018062" y="85369"/>
                    <a:pt x="1018062" y="116182"/>
                  </a:cubicBezTo>
                  <a:lnTo>
                    <a:pt x="1018062" y="341540"/>
                  </a:lnTo>
                  <a:cubicBezTo>
                    <a:pt x="1018062" y="372353"/>
                    <a:pt x="1005821" y="401905"/>
                    <a:pt x="984033" y="423693"/>
                  </a:cubicBezTo>
                  <a:cubicBezTo>
                    <a:pt x="962244" y="445482"/>
                    <a:pt x="932693" y="457722"/>
                    <a:pt x="901880" y="457722"/>
                  </a:cubicBezTo>
                  <a:lnTo>
                    <a:pt x="116182" y="457722"/>
                  </a:lnTo>
                  <a:cubicBezTo>
                    <a:pt x="85369" y="457722"/>
                    <a:pt x="55818" y="445482"/>
                    <a:pt x="34029" y="423693"/>
                  </a:cubicBezTo>
                  <a:cubicBezTo>
                    <a:pt x="12241" y="401905"/>
                    <a:pt x="0" y="372353"/>
                    <a:pt x="0" y="341540"/>
                  </a:cubicBezTo>
                  <a:lnTo>
                    <a:pt x="0" y="116182"/>
                  </a:lnTo>
                  <a:cubicBezTo>
                    <a:pt x="0" y="85369"/>
                    <a:pt x="12241" y="55818"/>
                    <a:pt x="34029" y="34029"/>
                  </a:cubicBezTo>
                  <a:cubicBezTo>
                    <a:pt x="55818" y="12241"/>
                    <a:pt x="85369" y="0"/>
                    <a:pt x="116182" y="0"/>
                  </a:cubicBezTo>
                  <a:close/>
                </a:path>
              </a:pathLst>
            </a:custGeom>
            <a:solidFill>
              <a:srgbClr val="FFD5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 txBox="1"/>
            <p:nvPr/>
          </p:nvSpPr>
          <p:spPr>
            <a:xfrm>
              <a:off x="0" y="-66675"/>
              <a:ext cx="1018062" cy="5243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11"/>
          <p:cNvGrpSpPr/>
          <p:nvPr/>
        </p:nvGrpSpPr>
        <p:grpSpPr>
          <a:xfrm>
            <a:off x="14206708" y="3212465"/>
            <a:ext cx="2302221" cy="2652178"/>
            <a:chOff x="0" y="-66675"/>
            <a:chExt cx="1083812" cy="1248560"/>
          </a:xfrm>
        </p:grpSpPr>
        <p:sp>
          <p:nvSpPr>
            <p:cNvPr id="339" name="Google Shape;339;p11"/>
            <p:cNvSpPr/>
            <p:nvPr/>
          </p:nvSpPr>
          <p:spPr>
            <a:xfrm>
              <a:off x="0" y="0"/>
              <a:ext cx="1083812" cy="1181885"/>
            </a:xfrm>
            <a:custGeom>
              <a:rect b="b" l="l" r="r" t="t"/>
              <a:pathLst>
                <a:path extrusionOk="0" h="1181885" w="1083812">
                  <a:moveTo>
                    <a:pt x="141238" y="0"/>
                  </a:moveTo>
                  <a:lnTo>
                    <a:pt x="942574" y="0"/>
                  </a:lnTo>
                  <a:cubicBezTo>
                    <a:pt x="1020577" y="0"/>
                    <a:pt x="1083812" y="63234"/>
                    <a:pt x="1083812" y="141238"/>
                  </a:cubicBezTo>
                  <a:lnTo>
                    <a:pt x="1083812" y="1040647"/>
                  </a:lnTo>
                  <a:cubicBezTo>
                    <a:pt x="1083812" y="1118651"/>
                    <a:pt x="1020577" y="1181885"/>
                    <a:pt x="942574" y="1181885"/>
                  </a:cubicBezTo>
                  <a:lnTo>
                    <a:pt x="141238" y="1181885"/>
                  </a:lnTo>
                  <a:cubicBezTo>
                    <a:pt x="63234" y="1181885"/>
                    <a:pt x="0" y="1118651"/>
                    <a:pt x="0" y="1040647"/>
                  </a:cubicBezTo>
                  <a:lnTo>
                    <a:pt x="0" y="141238"/>
                  </a:lnTo>
                  <a:cubicBezTo>
                    <a:pt x="0" y="63234"/>
                    <a:pt x="63234" y="0"/>
                    <a:pt x="141238" y="0"/>
                  </a:cubicBezTo>
                  <a:close/>
                </a:path>
              </a:pathLst>
            </a:custGeom>
            <a:solidFill>
              <a:srgbClr val="EA92A1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 txBox="1"/>
            <p:nvPr/>
          </p:nvSpPr>
          <p:spPr>
            <a:xfrm>
              <a:off x="0" y="-66675"/>
              <a:ext cx="1083812" cy="1248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11"/>
          <p:cNvGrpSpPr/>
          <p:nvPr/>
        </p:nvGrpSpPr>
        <p:grpSpPr>
          <a:xfrm>
            <a:off x="14276540" y="3093712"/>
            <a:ext cx="2162557" cy="2700891"/>
            <a:chOff x="0" y="-66675"/>
            <a:chExt cx="1018062" cy="1271493"/>
          </a:xfrm>
        </p:grpSpPr>
        <p:sp>
          <p:nvSpPr>
            <p:cNvPr id="342" name="Google Shape;342;p11"/>
            <p:cNvSpPr/>
            <p:nvPr/>
          </p:nvSpPr>
          <p:spPr>
            <a:xfrm>
              <a:off x="0" y="0"/>
              <a:ext cx="1018062" cy="1204818"/>
            </a:xfrm>
            <a:custGeom>
              <a:rect b="b" l="l" r="r" t="t"/>
              <a:pathLst>
                <a:path extrusionOk="0" h="1204818" w="1018062">
                  <a:moveTo>
                    <a:pt x="143199" y="0"/>
                  </a:moveTo>
                  <a:lnTo>
                    <a:pt x="874863" y="0"/>
                  </a:lnTo>
                  <a:cubicBezTo>
                    <a:pt x="912841" y="0"/>
                    <a:pt x="949265" y="15087"/>
                    <a:pt x="976120" y="41942"/>
                  </a:cubicBezTo>
                  <a:cubicBezTo>
                    <a:pt x="1002975" y="68797"/>
                    <a:pt x="1018062" y="105221"/>
                    <a:pt x="1018062" y="143199"/>
                  </a:cubicBezTo>
                  <a:lnTo>
                    <a:pt x="1018062" y="1061618"/>
                  </a:lnTo>
                  <a:cubicBezTo>
                    <a:pt x="1018062" y="1099597"/>
                    <a:pt x="1002975" y="1136020"/>
                    <a:pt x="976120" y="1162876"/>
                  </a:cubicBezTo>
                  <a:cubicBezTo>
                    <a:pt x="949265" y="1189731"/>
                    <a:pt x="912841" y="1204818"/>
                    <a:pt x="874863" y="1204818"/>
                  </a:cubicBezTo>
                  <a:lnTo>
                    <a:pt x="143199" y="1204818"/>
                  </a:lnTo>
                  <a:cubicBezTo>
                    <a:pt x="105221" y="1204818"/>
                    <a:pt x="68797" y="1189731"/>
                    <a:pt x="41942" y="1162876"/>
                  </a:cubicBezTo>
                  <a:cubicBezTo>
                    <a:pt x="15087" y="1136020"/>
                    <a:pt x="0" y="1099597"/>
                    <a:pt x="0" y="1061618"/>
                  </a:cubicBezTo>
                  <a:lnTo>
                    <a:pt x="0" y="143199"/>
                  </a:lnTo>
                  <a:cubicBezTo>
                    <a:pt x="0" y="105221"/>
                    <a:pt x="15087" y="68797"/>
                    <a:pt x="41942" y="41942"/>
                  </a:cubicBezTo>
                  <a:cubicBezTo>
                    <a:pt x="68797" y="15087"/>
                    <a:pt x="105221" y="0"/>
                    <a:pt x="14319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 txBox="1"/>
            <p:nvPr/>
          </p:nvSpPr>
          <p:spPr>
            <a:xfrm>
              <a:off x="0" y="-66675"/>
              <a:ext cx="1018062" cy="1271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Mặt trận thống nhất phù hợp, phân hóa, cô lập kẻ thù</a:t>
              </a:r>
              <a:endParaRPr i="1"/>
            </a:p>
          </p:txBody>
        </p:sp>
      </p:grpSp>
      <p:grpSp>
        <p:nvGrpSpPr>
          <p:cNvPr id="344" name="Google Shape;344;p11"/>
          <p:cNvGrpSpPr/>
          <p:nvPr/>
        </p:nvGrpSpPr>
        <p:grpSpPr>
          <a:xfrm>
            <a:off x="14206708" y="6606122"/>
            <a:ext cx="2302221" cy="2652178"/>
            <a:chOff x="0" y="-66675"/>
            <a:chExt cx="1083812" cy="1248560"/>
          </a:xfrm>
        </p:grpSpPr>
        <p:sp>
          <p:nvSpPr>
            <p:cNvPr id="345" name="Google Shape;345;p11"/>
            <p:cNvSpPr/>
            <p:nvPr/>
          </p:nvSpPr>
          <p:spPr>
            <a:xfrm>
              <a:off x="0" y="0"/>
              <a:ext cx="1083812" cy="1181885"/>
            </a:xfrm>
            <a:custGeom>
              <a:rect b="b" l="l" r="r" t="t"/>
              <a:pathLst>
                <a:path extrusionOk="0" h="1181885" w="1083812">
                  <a:moveTo>
                    <a:pt x="141238" y="0"/>
                  </a:moveTo>
                  <a:lnTo>
                    <a:pt x="942574" y="0"/>
                  </a:lnTo>
                  <a:cubicBezTo>
                    <a:pt x="1020577" y="0"/>
                    <a:pt x="1083812" y="63234"/>
                    <a:pt x="1083812" y="141238"/>
                  </a:cubicBezTo>
                  <a:lnTo>
                    <a:pt x="1083812" y="1040647"/>
                  </a:lnTo>
                  <a:cubicBezTo>
                    <a:pt x="1083812" y="1118651"/>
                    <a:pt x="1020577" y="1181885"/>
                    <a:pt x="942574" y="1181885"/>
                  </a:cubicBezTo>
                  <a:lnTo>
                    <a:pt x="141238" y="1181885"/>
                  </a:lnTo>
                  <a:cubicBezTo>
                    <a:pt x="63234" y="1181885"/>
                    <a:pt x="0" y="1118651"/>
                    <a:pt x="0" y="1040647"/>
                  </a:cubicBezTo>
                  <a:lnTo>
                    <a:pt x="0" y="141238"/>
                  </a:lnTo>
                  <a:cubicBezTo>
                    <a:pt x="0" y="63234"/>
                    <a:pt x="63234" y="0"/>
                    <a:pt x="141238" y="0"/>
                  </a:cubicBezTo>
                  <a:close/>
                </a:path>
              </a:pathLst>
            </a:custGeom>
            <a:solidFill>
              <a:srgbClr val="EA92A1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 txBox="1"/>
            <p:nvPr/>
          </p:nvSpPr>
          <p:spPr>
            <a:xfrm>
              <a:off x="0" y="-66675"/>
              <a:ext cx="1083812" cy="1248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1"/>
          <p:cNvGrpSpPr/>
          <p:nvPr/>
        </p:nvGrpSpPr>
        <p:grpSpPr>
          <a:xfrm>
            <a:off x="14276540" y="6527835"/>
            <a:ext cx="2162557" cy="2660425"/>
            <a:chOff x="0" y="-47625"/>
            <a:chExt cx="1018062" cy="1252443"/>
          </a:xfrm>
        </p:grpSpPr>
        <p:sp>
          <p:nvSpPr>
            <p:cNvPr id="348" name="Google Shape;348;p11"/>
            <p:cNvSpPr/>
            <p:nvPr/>
          </p:nvSpPr>
          <p:spPr>
            <a:xfrm>
              <a:off x="0" y="0"/>
              <a:ext cx="1018062" cy="1204818"/>
            </a:xfrm>
            <a:custGeom>
              <a:rect b="b" l="l" r="r" t="t"/>
              <a:pathLst>
                <a:path extrusionOk="0" h="1204818" w="1018062">
                  <a:moveTo>
                    <a:pt x="143199" y="0"/>
                  </a:moveTo>
                  <a:lnTo>
                    <a:pt x="874863" y="0"/>
                  </a:lnTo>
                  <a:cubicBezTo>
                    <a:pt x="912841" y="0"/>
                    <a:pt x="949265" y="15087"/>
                    <a:pt x="976120" y="41942"/>
                  </a:cubicBezTo>
                  <a:cubicBezTo>
                    <a:pt x="1002975" y="68797"/>
                    <a:pt x="1018062" y="105221"/>
                    <a:pt x="1018062" y="143199"/>
                  </a:cubicBezTo>
                  <a:lnTo>
                    <a:pt x="1018062" y="1061618"/>
                  </a:lnTo>
                  <a:cubicBezTo>
                    <a:pt x="1018062" y="1099597"/>
                    <a:pt x="1002975" y="1136020"/>
                    <a:pt x="976120" y="1162876"/>
                  </a:cubicBezTo>
                  <a:cubicBezTo>
                    <a:pt x="949265" y="1189731"/>
                    <a:pt x="912841" y="1204818"/>
                    <a:pt x="874863" y="1204818"/>
                  </a:cubicBezTo>
                  <a:lnTo>
                    <a:pt x="143199" y="1204818"/>
                  </a:lnTo>
                  <a:cubicBezTo>
                    <a:pt x="105221" y="1204818"/>
                    <a:pt x="68797" y="1189731"/>
                    <a:pt x="41942" y="1162876"/>
                  </a:cubicBezTo>
                  <a:cubicBezTo>
                    <a:pt x="15087" y="1136020"/>
                    <a:pt x="0" y="1099597"/>
                    <a:pt x="0" y="1061618"/>
                  </a:cubicBezTo>
                  <a:lnTo>
                    <a:pt x="0" y="143199"/>
                  </a:lnTo>
                  <a:cubicBezTo>
                    <a:pt x="0" y="105221"/>
                    <a:pt x="15087" y="68797"/>
                    <a:pt x="41942" y="41942"/>
                  </a:cubicBezTo>
                  <a:cubicBezTo>
                    <a:pt x="68797" y="15087"/>
                    <a:pt x="105221" y="0"/>
                    <a:pt x="14319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0" y="-47625"/>
              <a:ext cx="1018062" cy="125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Đấu tranh nghị trường, mặt trận báo chí, đòi các quyền tự do dân sinh dân chủ, bãi công lớn</a:t>
              </a:r>
              <a:endParaRPr i="1"/>
            </a:p>
          </p:txBody>
        </p:sp>
      </p:grpSp>
      <p:grpSp>
        <p:nvGrpSpPr>
          <p:cNvPr id="350" name="Google Shape;350;p11"/>
          <p:cNvGrpSpPr/>
          <p:nvPr/>
        </p:nvGrpSpPr>
        <p:grpSpPr>
          <a:xfrm>
            <a:off x="7505996" y="3212465"/>
            <a:ext cx="2302221" cy="2652178"/>
            <a:chOff x="0" y="-66675"/>
            <a:chExt cx="1083812" cy="1248560"/>
          </a:xfrm>
        </p:grpSpPr>
        <p:sp>
          <p:nvSpPr>
            <p:cNvPr id="351" name="Google Shape;351;p11"/>
            <p:cNvSpPr/>
            <p:nvPr/>
          </p:nvSpPr>
          <p:spPr>
            <a:xfrm>
              <a:off x="0" y="0"/>
              <a:ext cx="1083812" cy="1181885"/>
            </a:xfrm>
            <a:custGeom>
              <a:rect b="b" l="l" r="r" t="t"/>
              <a:pathLst>
                <a:path extrusionOk="0" h="1181885" w="1083812">
                  <a:moveTo>
                    <a:pt x="141238" y="0"/>
                  </a:moveTo>
                  <a:lnTo>
                    <a:pt x="942574" y="0"/>
                  </a:lnTo>
                  <a:cubicBezTo>
                    <a:pt x="1020577" y="0"/>
                    <a:pt x="1083812" y="63234"/>
                    <a:pt x="1083812" y="141238"/>
                  </a:cubicBezTo>
                  <a:lnTo>
                    <a:pt x="1083812" y="1040647"/>
                  </a:lnTo>
                  <a:cubicBezTo>
                    <a:pt x="1083812" y="1118651"/>
                    <a:pt x="1020577" y="1181885"/>
                    <a:pt x="942574" y="1181885"/>
                  </a:cubicBezTo>
                  <a:lnTo>
                    <a:pt x="141238" y="1181885"/>
                  </a:lnTo>
                  <a:cubicBezTo>
                    <a:pt x="63234" y="1181885"/>
                    <a:pt x="0" y="1118651"/>
                    <a:pt x="0" y="1040647"/>
                  </a:cubicBezTo>
                  <a:lnTo>
                    <a:pt x="0" y="141238"/>
                  </a:lnTo>
                  <a:cubicBezTo>
                    <a:pt x="0" y="63234"/>
                    <a:pt x="63234" y="0"/>
                    <a:pt x="141238" y="0"/>
                  </a:cubicBezTo>
                  <a:close/>
                </a:path>
              </a:pathLst>
            </a:custGeom>
            <a:solidFill>
              <a:srgbClr val="EA92A1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 txBox="1"/>
            <p:nvPr/>
          </p:nvSpPr>
          <p:spPr>
            <a:xfrm>
              <a:off x="0" y="-66675"/>
              <a:ext cx="1083812" cy="1248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1"/>
          <p:cNvGrpSpPr/>
          <p:nvPr/>
        </p:nvGrpSpPr>
        <p:grpSpPr>
          <a:xfrm>
            <a:off x="7575829" y="3093712"/>
            <a:ext cx="2162557" cy="2700891"/>
            <a:chOff x="0" y="-66675"/>
            <a:chExt cx="1018062" cy="1271493"/>
          </a:xfrm>
        </p:grpSpPr>
        <p:sp>
          <p:nvSpPr>
            <p:cNvPr id="354" name="Google Shape;354;p11"/>
            <p:cNvSpPr/>
            <p:nvPr/>
          </p:nvSpPr>
          <p:spPr>
            <a:xfrm>
              <a:off x="0" y="0"/>
              <a:ext cx="1018062" cy="1204818"/>
            </a:xfrm>
            <a:custGeom>
              <a:rect b="b" l="l" r="r" t="t"/>
              <a:pathLst>
                <a:path extrusionOk="0" h="1204818" w="1018062">
                  <a:moveTo>
                    <a:pt x="143199" y="0"/>
                  </a:moveTo>
                  <a:lnTo>
                    <a:pt x="874863" y="0"/>
                  </a:lnTo>
                  <a:cubicBezTo>
                    <a:pt x="912841" y="0"/>
                    <a:pt x="949265" y="15087"/>
                    <a:pt x="976120" y="41942"/>
                  </a:cubicBezTo>
                  <a:cubicBezTo>
                    <a:pt x="1002975" y="68797"/>
                    <a:pt x="1018062" y="105221"/>
                    <a:pt x="1018062" y="143199"/>
                  </a:cubicBezTo>
                  <a:lnTo>
                    <a:pt x="1018062" y="1061618"/>
                  </a:lnTo>
                  <a:cubicBezTo>
                    <a:pt x="1018062" y="1099597"/>
                    <a:pt x="1002975" y="1136020"/>
                    <a:pt x="976120" y="1162876"/>
                  </a:cubicBezTo>
                  <a:cubicBezTo>
                    <a:pt x="949265" y="1189731"/>
                    <a:pt x="912841" y="1204818"/>
                    <a:pt x="874863" y="1204818"/>
                  </a:cubicBezTo>
                  <a:lnTo>
                    <a:pt x="143199" y="1204818"/>
                  </a:lnTo>
                  <a:cubicBezTo>
                    <a:pt x="105221" y="1204818"/>
                    <a:pt x="68797" y="1189731"/>
                    <a:pt x="41942" y="1162876"/>
                  </a:cubicBezTo>
                  <a:cubicBezTo>
                    <a:pt x="15087" y="1136020"/>
                    <a:pt x="0" y="1099597"/>
                    <a:pt x="0" y="1061618"/>
                  </a:cubicBezTo>
                  <a:lnTo>
                    <a:pt x="0" y="143199"/>
                  </a:lnTo>
                  <a:cubicBezTo>
                    <a:pt x="0" y="105221"/>
                    <a:pt x="15087" y="68797"/>
                    <a:pt x="41942" y="41942"/>
                  </a:cubicBezTo>
                  <a:cubicBezTo>
                    <a:pt x="68797" y="15087"/>
                    <a:pt x="105221" y="0"/>
                    <a:pt x="14319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1"/>
            <p:cNvSpPr txBox="1"/>
            <p:nvPr/>
          </p:nvSpPr>
          <p:spPr>
            <a:xfrm>
              <a:off x="0" y="-66675"/>
              <a:ext cx="1018062" cy="1271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Giải quyết quan hệ mục tiêu chiến lược và mục tiêu trước mắt</a:t>
              </a:r>
              <a:endParaRPr i="1"/>
            </a:p>
          </p:txBody>
        </p:sp>
      </p:grpSp>
      <p:grpSp>
        <p:nvGrpSpPr>
          <p:cNvPr id="356" name="Google Shape;356;p11"/>
          <p:cNvGrpSpPr/>
          <p:nvPr/>
        </p:nvGrpSpPr>
        <p:grpSpPr>
          <a:xfrm>
            <a:off x="7505996" y="6606122"/>
            <a:ext cx="2302221" cy="2652178"/>
            <a:chOff x="0" y="-66675"/>
            <a:chExt cx="1083812" cy="1248560"/>
          </a:xfrm>
        </p:grpSpPr>
        <p:sp>
          <p:nvSpPr>
            <p:cNvPr id="357" name="Google Shape;357;p11"/>
            <p:cNvSpPr/>
            <p:nvPr/>
          </p:nvSpPr>
          <p:spPr>
            <a:xfrm>
              <a:off x="0" y="0"/>
              <a:ext cx="1083812" cy="1181885"/>
            </a:xfrm>
            <a:custGeom>
              <a:rect b="b" l="l" r="r" t="t"/>
              <a:pathLst>
                <a:path extrusionOk="0" h="1181885" w="1083812">
                  <a:moveTo>
                    <a:pt x="141238" y="0"/>
                  </a:moveTo>
                  <a:lnTo>
                    <a:pt x="942574" y="0"/>
                  </a:lnTo>
                  <a:cubicBezTo>
                    <a:pt x="1020577" y="0"/>
                    <a:pt x="1083812" y="63234"/>
                    <a:pt x="1083812" y="141238"/>
                  </a:cubicBezTo>
                  <a:lnTo>
                    <a:pt x="1083812" y="1040647"/>
                  </a:lnTo>
                  <a:cubicBezTo>
                    <a:pt x="1083812" y="1118651"/>
                    <a:pt x="1020577" y="1181885"/>
                    <a:pt x="942574" y="1181885"/>
                  </a:cubicBezTo>
                  <a:lnTo>
                    <a:pt x="141238" y="1181885"/>
                  </a:lnTo>
                  <a:cubicBezTo>
                    <a:pt x="63234" y="1181885"/>
                    <a:pt x="0" y="1118651"/>
                    <a:pt x="0" y="1040647"/>
                  </a:cubicBezTo>
                  <a:lnTo>
                    <a:pt x="0" y="141238"/>
                  </a:lnTo>
                  <a:cubicBezTo>
                    <a:pt x="0" y="63234"/>
                    <a:pt x="63234" y="0"/>
                    <a:pt x="141238" y="0"/>
                  </a:cubicBezTo>
                  <a:close/>
                </a:path>
              </a:pathLst>
            </a:custGeom>
            <a:solidFill>
              <a:srgbClr val="EA92A1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1"/>
            <p:cNvSpPr txBox="1"/>
            <p:nvPr/>
          </p:nvSpPr>
          <p:spPr>
            <a:xfrm>
              <a:off x="0" y="-66675"/>
              <a:ext cx="1083812" cy="1248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1"/>
          <p:cNvGrpSpPr/>
          <p:nvPr/>
        </p:nvGrpSpPr>
        <p:grpSpPr>
          <a:xfrm>
            <a:off x="7575829" y="6487369"/>
            <a:ext cx="2162557" cy="2700891"/>
            <a:chOff x="0" y="-66675"/>
            <a:chExt cx="1018062" cy="1271493"/>
          </a:xfrm>
        </p:grpSpPr>
        <p:sp>
          <p:nvSpPr>
            <p:cNvPr id="360" name="Google Shape;360;p11"/>
            <p:cNvSpPr/>
            <p:nvPr/>
          </p:nvSpPr>
          <p:spPr>
            <a:xfrm>
              <a:off x="0" y="0"/>
              <a:ext cx="1018062" cy="1204818"/>
            </a:xfrm>
            <a:custGeom>
              <a:rect b="b" l="l" r="r" t="t"/>
              <a:pathLst>
                <a:path extrusionOk="0" h="1204818" w="1018062">
                  <a:moveTo>
                    <a:pt x="143199" y="0"/>
                  </a:moveTo>
                  <a:lnTo>
                    <a:pt x="874863" y="0"/>
                  </a:lnTo>
                  <a:cubicBezTo>
                    <a:pt x="912841" y="0"/>
                    <a:pt x="949265" y="15087"/>
                    <a:pt x="976120" y="41942"/>
                  </a:cubicBezTo>
                  <a:cubicBezTo>
                    <a:pt x="1002975" y="68797"/>
                    <a:pt x="1018062" y="105221"/>
                    <a:pt x="1018062" y="143199"/>
                  </a:cubicBezTo>
                  <a:lnTo>
                    <a:pt x="1018062" y="1061618"/>
                  </a:lnTo>
                  <a:cubicBezTo>
                    <a:pt x="1018062" y="1099597"/>
                    <a:pt x="1002975" y="1136020"/>
                    <a:pt x="976120" y="1162876"/>
                  </a:cubicBezTo>
                  <a:cubicBezTo>
                    <a:pt x="949265" y="1189731"/>
                    <a:pt x="912841" y="1204818"/>
                    <a:pt x="874863" y="1204818"/>
                  </a:cubicBezTo>
                  <a:lnTo>
                    <a:pt x="143199" y="1204818"/>
                  </a:lnTo>
                  <a:cubicBezTo>
                    <a:pt x="105221" y="1204818"/>
                    <a:pt x="68797" y="1189731"/>
                    <a:pt x="41942" y="1162876"/>
                  </a:cubicBezTo>
                  <a:cubicBezTo>
                    <a:pt x="15087" y="1136020"/>
                    <a:pt x="0" y="1099597"/>
                    <a:pt x="0" y="1061618"/>
                  </a:cubicBezTo>
                  <a:lnTo>
                    <a:pt x="0" y="143199"/>
                  </a:lnTo>
                  <a:cubicBezTo>
                    <a:pt x="0" y="105221"/>
                    <a:pt x="15087" y="68797"/>
                    <a:pt x="41942" y="41942"/>
                  </a:cubicBezTo>
                  <a:cubicBezTo>
                    <a:pt x="68797" y="15087"/>
                    <a:pt x="105221" y="0"/>
                    <a:pt x="14319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1"/>
            <p:cNvSpPr txBox="1"/>
            <p:nvPr/>
          </p:nvSpPr>
          <p:spPr>
            <a:xfrm>
              <a:off x="0" y="-66675"/>
              <a:ext cx="1018062" cy="1271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Kết hợp tổ chức bí mật và công khai để tập hợp quần chúng</a:t>
              </a:r>
              <a:endParaRPr i="1"/>
            </a:p>
          </p:txBody>
        </p:sp>
      </p:grpSp>
      <p:sp>
        <p:nvSpPr>
          <p:cNvPr id="362" name="Google Shape;362;p11"/>
          <p:cNvSpPr/>
          <p:nvPr/>
        </p:nvSpPr>
        <p:spPr>
          <a:xfrm>
            <a:off x="11610246" y="3288421"/>
            <a:ext cx="736071" cy="1117376"/>
          </a:xfrm>
          <a:custGeom>
            <a:rect b="b" l="l" r="r" t="t"/>
            <a:pathLst>
              <a:path extrusionOk="0" h="1117376" w="736071">
                <a:moveTo>
                  <a:pt x="0" y="0"/>
                </a:moveTo>
                <a:lnTo>
                  <a:pt x="736071" y="0"/>
                </a:lnTo>
                <a:lnTo>
                  <a:pt x="736071" y="1117376"/>
                </a:lnTo>
                <a:lnTo>
                  <a:pt x="0" y="1117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10645564" y="5692703"/>
            <a:ext cx="26655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67">
                <a:solidFill>
                  <a:srgbClr val="272727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2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69" name="Google Shape;369;p12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12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2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76" name="Google Shape;376;p12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3D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1005194" y="2849558"/>
            <a:ext cx="16277654" cy="4587883"/>
            <a:chOff x="0" y="0"/>
            <a:chExt cx="21703540" cy="6117178"/>
          </a:xfrm>
        </p:grpSpPr>
        <p:sp>
          <p:nvSpPr>
            <p:cNvPr id="102" name="Google Shape;102;p2"/>
            <p:cNvSpPr/>
            <p:nvPr/>
          </p:nvSpPr>
          <p:spPr>
            <a:xfrm>
              <a:off x="625104" y="0"/>
              <a:ext cx="20390592" cy="6117178"/>
            </a:xfrm>
            <a:custGeom>
              <a:rect b="b" l="l" r="r" t="t"/>
              <a:pathLst>
                <a:path extrusionOk="0" h="6117178" w="20390592">
                  <a:moveTo>
                    <a:pt x="0" y="0"/>
                  </a:moveTo>
                  <a:lnTo>
                    <a:pt x="20390592" y="0"/>
                  </a:lnTo>
                  <a:lnTo>
                    <a:pt x="20390592" y="6117178"/>
                  </a:lnTo>
                  <a:lnTo>
                    <a:pt x="0" y="6117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176168" y="2306166"/>
              <a:ext cx="1728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>
                  <a:solidFill>
                    <a:srgbClr val="FFFE1F"/>
                  </a:solidFill>
                  <a:latin typeface="Vollkorn"/>
                  <a:ea typeface="Vollkorn"/>
                  <a:cs typeface="Vollkorn"/>
                  <a:sym typeface="Vollkorn"/>
                </a:rPr>
                <a:t>Chương 1</a:t>
              </a:r>
              <a:endParaRPr i="1"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2391891"/>
              <a:ext cx="6825600" cy="16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&amp;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Cương lĩnh chính trị đầu tiên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(2/1930)</a:t>
              </a:r>
              <a:endParaRPr i="1"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4877940" y="2281032"/>
              <a:ext cx="68256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Lãnh đạo quá trình đấu tranh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(1930 - 1945)</a:t>
              </a:r>
              <a:endParaRPr i="1"/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2315982" y="1807692"/>
            <a:ext cx="2544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0" y="2624710"/>
            <a:ext cx="71766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0" y="6658195"/>
            <a:ext cx="7176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lập Đảng Cộng sản Việt Nam và Cương lĩnh chính trị đầu tiên của Đảng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939911" y="8077310"/>
            <a:ext cx="529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của việc thành lập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11601325" y="1507654"/>
            <a:ext cx="62409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cách mạng 1930 - 1931 và </a:t>
            </a:r>
            <a:endParaRPr i="1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khôi phục phong trào 1932 - 1935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1771122" y="3181867"/>
            <a:ext cx="5901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2273251" y="6648670"/>
            <a:ext cx="50097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</a:t>
            </a:r>
            <a:endParaRPr i="1" sz="337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1939 - 1945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155689" y="8067785"/>
            <a:ext cx="71322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Tính chất, ý nghĩa và bài học kinh nghiệm của Cách mạng Tháng Tám 1945</a:t>
            </a:r>
            <a:endParaRPr i="1"/>
          </a:p>
        </p:txBody>
      </p:sp>
      <p:sp>
        <p:nvSpPr>
          <p:cNvPr id="114" name="Google Shape;114;p2"/>
          <p:cNvSpPr/>
          <p:nvPr/>
        </p:nvSpPr>
        <p:spPr>
          <a:xfrm>
            <a:off x="8330681" y="47838"/>
            <a:ext cx="1626638" cy="703461"/>
          </a:xfrm>
          <a:custGeom>
            <a:rect b="b" l="l" r="r" t="t"/>
            <a:pathLst>
              <a:path extrusionOk="0" h="703461" w="1626638">
                <a:moveTo>
                  <a:pt x="0" y="0"/>
                </a:moveTo>
                <a:lnTo>
                  <a:pt x="1626638" y="0"/>
                </a:lnTo>
                <a:lnTo>
                  <a:pt x="1626638" y="703461"/>
                </a:lnTo>
                <a:lnTo>
                  <a:pt x="0" y="70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1648136" y="1851377"/>
            <a:ext cx="2759783" cy="1110813"/>
            <a:chOff x="0" y="0"/>
            <a:chExt cx="3679711" cy="1481084"/>
          </a:xfrm>
        </p:grpSpPr>
        <p:sp>
          <p:nvSpPr>
            <p:cNvPr id="122" name="Google Shape;122;p3"/>
            <p:cNvSpPr/>
            <p:nvPr/>
          </p:nvSpPr>
          <p:spPr>
            <a:xfrm flipH="1">
              <a:off x="0" y="0"/>
              <a:ext cx="3679711" cy="1481084"/>
            </a:xfrm>
            <a:custGeom>
              <a:rect b="b" l="l" r="r" t="t"/>
              <a:pathLst>
                <a:path extrusionOk="0" h="1481084" w="3679711">
                  <a:moveTo>
                    <a:pt x="3679711" y="0"/>
                  </a:moveTo>
                  <a:lnTo>
                    <a:pt x="0" y="0"/>
                  </a:lnTo>
                  <a:lnTo>
                    <a:pt x="0" y="1481084"/>
                  </a:lnTo>
                  <a:lnTo>
                    <a:pt x="3679711" y="1481084"/>
                  </a:lnTo>
                  <a:lnTo>
                    <a:pt x="36797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25854" y="172186"/>
              <a:ext cx="35295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kiện lịch sử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chủ trương của Đảng</a:t>
              </a:r>
              <a:endParaRPr i="1"/>
            </a:p>
          </p:txBody>
        </p:sp>
      </p:grpSp>
      <p:sp>
        <p:nvSpPr>
          <p:cNvPr id="124" name="Google Shape;124;p3"/>
          <p:cNvSpPr/>
          <p:nvPr/>
        </p:nvSpPr>
        <p:spPr>
          <a:xfrm>
            <a:off x="6044044" y="3162205"/>
            <a:ext cx="5801084" cy="5801084"/>
          </a:xfrm>
          <a:custGeom>
            <a:rect b="b" l="l" r="r" t="t"/>
            <a:pathLst>
              <a:path extrusionOk="0" h="5801084" w="5801084">
                <a:moveTo>
                  <a:pt x="0" y="0"/>
                </a:moveTo>
                <a:lnTo>
                  <a:pt x="5801084" y="0"/>
                </a:lnTo>
                <a:lnTo>
                  <a:pt x="5801084" y="5801084"/>
                </a:lnTo>
                <a:lnTo>
                  <a:pt x="0" y="580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687198" y="4789559"/>
            <a:ext cx="2514775" cy="2546374"/>
          </a:xfrm>
          <a:custGeom>
            <a:rect b="b" l="l" r="r" t="t"/>
            <a:pathLst>
              <a:path extrusionOk="0" h="2546374" w="2514775">
                <a:moveTo>
                  <a:pt x="0" y="0"/>
                </a:moveTo>
                <a:lnTo>
                  <a:pt x="2514775" y="0"/>
                </a:lnTo>
                <a:lnTo>
                  <a:pt x="2514775" y="2546375"/>
                </a:lnTo>
                <a:lnTo>
                  <a:pt x="0" y="2546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1565076" y="5563414"/>
            <a:ext cx="35232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Hình thành phe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Trục phát xít</a:t>
            </a:r>
            <a:endParaRPr i="1"/>
          </a:p>
        </p:txBody>
      </p:sp>
      <p:sp>
        <p:nvSpPr>
          <p:cNvPr id="127" name="Google Shape;127;p3"/>
          <p:cNvSpPr/>
          <p:nvPr/>
        </p:nvSpPr>
        <p:spPr>
          <a:xfrm>
            <a:off x="14828403" y="1830910"/>
            <a:ext cx="2236129" cy="2236129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3330" r="-3333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4828403" y="7408067"/>
            <a:ext cx="2236129" cy="2236129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827" r="-248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4828403" y="4619488"/>
            <a:ext cx="2236129" cy="2236129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 rot="-2700000">
            <a:off x="15523092" y="3899438"/>
            <a:ext cx="846751" cy="846751"/>
          </a:xfrm>
          <a:custGeom>
            <a:rect b="b" l="l" r="r" t="t"/>
            <a:pathLst>
              <a:path extrusionOk="0" h="846751" w="846751">
                <a:moveTo>
                  <a:pt x="0" y="0"/>
                </a:moveTo>
                <a:lnTo>
                  <a:pt x="846751" y="0"/>
                </a:lnTo>
                <a:lnTo>
                  <a:pt x="846751" y="846750"/>
                </a:lnTo>
                <a:lnTo>
                  <a:pt x="0" y="846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6280537" y="1287051"/>
            <a:ext cx="5801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2367132" y="5505245"/>
            <a:ext cx="35232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làm mâu thuẫn dâng cao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6762605" y="2220689"/>
            <a:ext cx="4364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 cơ chiến tranh đe dọa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nền hòa bình và an ninh quốc tế</a:t>
            </a:r>
            <a:endParaRPr i="1"/>
          </a:p>
        </p:txBody>
      </p:sp>
      <p:sp>
        <p:nvSpPr>
          <p:cNvPr id="135" name="Google Shape;135;p3"/>
          <p:cNvSpPr txBox="1"/>
          <p:nvPr/>
        </p:nvSpPr>
        <p:spPr>
          <a:xfrm>
            <a:off x="6463948" y="8906139"/>
            <a:ext cx="49614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Giai cấp tư sản một số nơi chủ trương dùng bạo lực chia lại thị trường</a:t>
            </a:r>
            <a:endParaRPr i="1"/>
          </a:p>
        </p:txBody>
      </p:sp>
      <p:sp>
        <p:nvSpPr>
          <p:cNvPr id="136" name="Google Shape;136;p3"/>
          <p:cNvSpPr txBox="1"/>
          <p:nvPr/>
        </p:nvSpPr>
        <p:spPr>
          <a:xfrm>
            <a:off x="1593965" y="3086005"/>
            <a:ext cx="29019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</a:t>
            </a:r>
            <a:endParaRPr i="1" sz="337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37" name="Google Shape;137;p3"/>
          <p:cNvSpPr/>
          <p:nvPr/>
        </p:nvSpPr>
        <p:spPr>
          <a:xfrm rot="-2700000">
            <a:off x="15523092" y="6680297"/>
            <a:ext cx="846751" cy="846751"/>
          </a:xfrm>
          <a:custGeom>
            <a:rect b="b" l="l" r="r" t="t"/>
            <a:pathLst>
              <a:path extrusionOk="0" h="846751" w="846751">
                <a:moveTo>
                  <a:pt x="0" y="0"/>
                </a:moveTo>
                <a:lnTo>
                  <a:pt x="846751" y="0"/>
                </a:lnTo>
                <a:lnTo>
                  <a:pt x="846751" y="846751"/>
                </a:lnTo>
                <a:lnTo>
                  <a:pt x="0" y="846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p4"/>
          <p:cNvGrpSpPr/>
          <p:nvPr/>
        </p:nvGrpSpPr>
        <p:grpSpPr>
          <a:xfrm>
            <a:off x="1648136" y="1851377"/>
            <a:ext cx="2759783" cy="1110813"/>
            <a:chOff x="0" y="0"/>
            <a:chExt cx="3679711" cy="1481084"/>
          </a:xfrm>
        </p:grpSpPr>
        <p:sp>
          <p:nvSpPr>
            <p:cNvPr id="145" name="Google Shape;145;p4"/>
            <p:cNvSpPr/>
            <p:nvPr/>
          </p:nvSpPr>
          <p:spPr>
            <a:xfrm flipH="1">
              <a:off x="0" y="0"/>
              <a:ext cx="3679711" cy="1481084"/>
            </a:xfrm>
            <a:custGeom>
              <a:rect b="b" l="l" r="r" t="t"/>
              <a:pathLst>
                <a:path extrusionOk="0" h="1481084" w="3679711">
                  <a:moveTo>
                    <a:pt x="3679711" y="0"/>
                  </a:moveTo>
                  <a:lnTo>
                    <a:pt x="0" y="0"/>
                  </a:lnTo>
                  <a:lnTo>
                    <a:pt x="0" y="1481084"/>
                  </a:lnTo>
                  <a:lnTo>
                    <a:pt x="3679711" y="1481084"/>
                  </a:lnTo>
                  <a:lnTo>
                    <a:pt x="36797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125854" y="172186"/>
              <a:ext cx="35295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kiện lịch sử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chủ trương của Đảng</a:t>
              </a:r>
              <a:endParaRPr i="1"/>
            </a:p>
          </p:txBody>
        </p:sp>
      </p:grpSp>
      <p:sp>
        <p:nvSpPr>
          <p:cNvPr id="147" name="Google Shape;147;p4"/>
          <p:cNvSpPr/>
          <p:nvPr/>
        </p:nvSpPr>
        <p:spPr>
          <a:xfrm>
            <a:off x="7370512" y="2456872"/>
            <a:ext cx="9888788" cy="6699654"/>
          </a:xfrm>
          <a:custGeom>
            <a:rect b="b" l="l" r="r" t="t"/>
            <a:pathLst>
              <a:path extrusionOk="0" h="6699654" w="9888788">
                <a:moveTo>
                  <a:pt x="0" y="0"/>
                </a:moveTo>
                <a:lnTo>
                  <a:pt x="9888788" y="0"/>
                </a:lnTo>
                <a:lnTo>
                  <a:pt x="9888788" y="6699654"/>
                </a:lnTo>
                <a:lnTo>
                  <a:pt x="0" y="6699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4027465" y="3966387"/>
            <a:ext cx="5413916" cy="3680624"/>
          </a:xfrm>
          <a:custGeom>
            <a:rect b="b" l="l" r="r" t="t"/>
            <a:pathLst>
              <a:path extrusionOk="0" h="713355" w="1049290">
                <a:moveTo>
                  <a:pt x="41470" y="0"/>
                </a:moveTo>
                <a:lnTo>
                  <a:pt x="1007820" y="0"/>
                </a:lnTo>
                <a:cubicBezTo>
                  <a:pt x="1018818" y="0"/>
                  <a:pt x="1029366" y="4369"/>
                  <a:pt x="1037144" y="12146"/>
                </a:cubicBezTo>
                <a:cubicBezTo>
                  <a:pt x="1044921" y="19923"/>
                  <a:pt x="1049290" y="30472"/>
                  <a:pt x="1049290" y="41470"/>
                </a:cubicBezTo>
                <a:lnTo>
                  <a:pt x="1049290" y="671884"/>
                </a:lnTo>
                <a:cubicBezTo>
                  <a:pt x="1049290" y="694788"/>
                  <a:pt x="1030723" y="713355"/>
                  <a:pt x="1007820" y="713355"/>
                </a:cubicBezTo>
                <a:lnTo>
                  <a:pt x="41470" y="713355"/>
                </a:lnTo>
                <a:cubicBezTo>
                  <a:pt x="18567" y="713355"/>
                  <a:pt x="0" y="694788"/>
                  <a:pt x="0" y="671884"/>
                </a:cubicBezTo>
                <a:lnTo>
                  <a:pt x="0" y="41470"/>
                </a:lnTo>
                <a:cubicBezTo>
                  <a:pt x="0" y="18567"/>
                  <a:pt x="18567" y="0"/>
                  <a:pt x="4147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8" l="0" r="-104620" t="-189"/>
            </a:stretch>
          </a:blipFill>
          <a:ln cap="rnd" cmpd="sng" w="38100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4"/>
          <p:cNvGrpSpPr/>
          <p:nvPr/>
        </p:nvGrpSpPr>
        <p:grpSpPr>
          <a:xfrm>
            <a:off x="1288870" y="4347720"/>
            <a:ext cx="2171346" cy="2917958"/>
            <a:chOff x="0" y="0"/>
            <a:chExt cx="3663950" cy="4923790"/>
          </a:xfrm>
        </p:grpSpPr>
        <p:sp>
          <p:nvSpPr>
            <p:cNvPr id="150" name="Google Shape;150;p4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7083" l="-1511" r="-151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4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53" name="Google Shape;153;p4"/>
          <p:cNvSpPr txBox="1"/>
          <p:nvPr/>
        </p:nvSpPr>
        <p:spPr>
          <a:xfrm>
            <a:off x="6280537" y="1287051"/>
            <a:ext cx="5759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54" name="Google Shape;154;p4"/>
          <p:cNvSpPr txBox="1"/>
          <p:nvPr/>
        </p:nvSpPr>
        <p:spPr>
          <a:xfrm>
            <a:off x="1593965" y="3086005"/>
            <a:ext cx="2979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</a:t>
            </a:r>
            <a:endParaRPr i="1" sz="337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884713" y="7396132"/>
            <a:ext cx="29796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bí thư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Lê Hồng Phong 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được bầu làm Ủy viên Ban Chấp hành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Quốc tế Cộng sản</a:t>
            </a:r>
            <a:endParaRPr i="1"/>
          </a:p>
        </p:txBody>
      </p:sp>
      <p:sp>
        <p:nvSpPr>
          <p:cNvPr id="156" name="Google Shape;156;p4"/>
          <p:cNvSpPr txBox="1"/>
          <p:nvPr/>
        </p:nvSpPr>
        <p:spPr>
          <a:xfrm>
            <a:off x="13327842" y="4498297"/>
            <a:ext cx="35019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Kẻ thù nguy hiểm trước mắt là chủ nghĩa phátxít</a:t>
            </a:r>
            <a:endParaRPr i="1"/>
          </a:p>
        </p:txBody>
      </p:sp>
      <p:sp>
        <p:nvSpPr>
          <p:cNvPr id="157" name="Google Shape;157;p4"/>
          <p:cNvSpPr txBox="1"/>
          <p:nvPr/>
        </p:nvSpPr>
        <p:spPr>
          <a:xfrm>
            <a:off x="13127407" y="6171616"/>
            <a:ext cx="3921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Nhiệm vụ trước mắt: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chống phátxít, chống chiến tranh, bảo vệ dân chủ và hòa bình</a:t>
            </a:r>
            <a:endParaRPr i="1"/>
          </a:p>
        </p:txBody>
      </p:sp>
      <p:sp>
        <p:nvSpPr>
          <p:cNvPr id="158" name="Google Shape;158;p4"/>
          <p:cNvSpPr txBox="1"/>
          <p:nvPr/>
        </p:nvSpPr>
        <p:spPr>
          <a:xfrm>
            <a:off x="13299267" y="7921481"/>
            <a:ext cx="36072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công nhân 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phải thống nhất hàng ngũ, 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lập mặt trận nhân dân rộng rãi</a:t>
            </a:r>
            <a:endParaRPr i="1"/>
          </a:p>
        </p:txBody>
      </p:sp>
      <p:sp>
        <p:nvSpPr>
          <p:cNvPr id="159" name="Google Shape;159;p4"/>
          <p:cNvSpPr txBox="1"/>
          <p:nvPr/>
        </p:nvSpPr>
        <p:spPr>
          <a:xfrm>
            <a:off x="13327842" y="2693451"/>
            <a:ext cx="35019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trương của </a:t>
            </a:r>
            <a:endParaRPr i="1"/>
          </a:p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9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Quốc tế Cộng sản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1648136" y="1851377"/>
            <a:ext cx="2759783" cy="1110813"/>
            <a:chOff x="0" y="0"/>
            <a:chExt cx="3679711" cy="1481084"/>
          </a:xfrm>
        </p:grpSpPr>
        <p:sp>
          <p:nvSpPr>
            <p:cNvPr id="167" name="Google Shape;167;p5"/>
            <p:cNvSpPr/>
            <p:nvPr/>
          </p:nvSpPr>
          <p:spPr>
            <a:xfrm flipH="1">
              <a:off x="0" y="0"/>
              <a:ext cx="3679711" cy="1481084"/>
            </a:xfrm>
            <a:custGeom>
              <a:rect b="b" l="l" r="r" t="t"/>
              <a:pathLst>
                <a:path extrusionOk="0" h="1481084" w="3679711">
                  <a:moveTo>
                    <a:pt x="3679711" y="0"/>
                  </a:moveTo>
                  <a:lnTo>
                    <a:pt x="0" y="0"/>
                  </a:lnTo>
                  <a:lnTo>
                    <a:pt x="0" y="1481084"/>
                  </a:lnTo>
                  <a:lnTo>
                    <a:pt x="3679711" y="1481084"/>
                  </a:lnTo>
                  <a:lnTo>
                    <a:pt x="36797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125854" y="172186"/>
              <a:ext cx="35295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kiện lịch sử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chủ trương của Đảng</a:t>
              </a:r>
              <a:endParaRPr i="1"/>
            </a:p>
          </p:txBody>
        </p:sp>
      </p:grpSp>
      <p:sp>
        <p:nvSpPr>
          <p:cNvPr id="169" name="Google Shape;169;p5"/>
          <p:cNvSpPr/>
          <p:nvPr/>
        </p:nvSpPr>
        <p:spPr>
          <a:xfrm>
            <a:off x="1755134" y="3977908"/>
            <a:ext cx="5413916" cy="3680624"/>
          </a:xfrm>
          <a:custGeom>
            <a:rect b="b" l="l" r="r" t="t"/>
            <a:pathLst>
              <a:path extrusionOk="0" h="713355" w="1049290">
                <a:moveTo>
                  <a:pt x="41470" y="0"/>
                </a:moveTo>
                <a:lnTo>
                  <a:pt x="1007820" y="0"/>
                </a:lnTo>
                <a:cubicBezTo>
                  <a:pt x="1018818" y="0"/>
                  <a:pt x="1029366" y="4369"/>
                  <a:pt x="1037144" y="12146"/>
                </a:cubicBezTo>
                <a:cubicBezTo>
                  <a:pt x="1044921" y="19923"/>
                  <a:pt x="1049290" y="30472"/>
                  <a:pt x="1049290" y="41470"/>
                </a:cubicBezTo>
                <a:lnTo>
                  <a:pt x="1049290" y="671884"/>
                </a:lnTo>
                <a:cubicBezTo>
                  <a:pt x="1049290" y="694788"/>
                  <a:pt x="1030723" y="713355"/>
                  <a:pt x="1007820" y="713355"/>
                </a:cubicBezTo>
                <a:lnTo>
                  <a:pt x="41470" y="713355"/>
                </a:lnTo>
                <a:cubicBezTo>
                  <a:pt x="18567" y="713355"/>
                  <a:pt x="0" y="694788"/>
                  <a:pt x="0" y="671884"/>
                </a:cubicBezTo>
                <a:lnTo>
                  <a:pt x="0" y="41470"/>
                </a:lnTo>
                <a:cubicBezTo>
                  <a:pt x="0" y="18567"/>
                  <a:pt x="18567" y="0"/>
                  <a:pt x="4147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440" r="-6439" t="0"/>
            </a:stretch>
          </a:blipFill>
          <a:ln cap="rnd" cmpd="sng" w="38100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7380227" y="4999927"/>
            <a:ext cx="2018209" cy="1636584"/>
          </a:xfrm>
          <a:custGeom>
            <a:rect b="b" l="l" r="r" t="t"/>
            <a:pathLst>
              <a:path extrusionOk="0" h="1636584" w="2018209">
                <a:moveTo>
                  <a:pt x="0" y="0"/>
                </a:moveTo>
                <a:lnTo>
                  <a:pt x="2018209" y="0"/>
                </a:lnTo>
                <a:lnTo>
                  <a:pt x="2018209" y="1636585"/>
                </a:lnTo>
                <a:lnTo>
                  <a:pt x="0" y="1636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3199626" y="713199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172" name="Google Shape;172;p5"/>
          <p:cNvSpPr txBox="1"/>
          <p:nvPr/>
        </p:nvSpPr>
        <p:spPr>
          <a:xfrm>
            <a:off x="6280537" y="1287051"/>
            <a:ext cx="583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173" name="Google Shape;173;p5"/>
          <p:cNvSpPr txBox="1"/>
          <p:nvPr/>
        </p:nvSpPr>
        <p:spPr>
          <a:xfrm>
            <a:off x="1593965" y="3086005"/>
            <a:ext cx="3130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</a:t>
            </a:r>
            <a:endParaRPr i="1" sz="337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804234" y="7893319"/>
            <a:ext cx="7315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Mặt trận nhân dân Pháp do Đảng Cộng sản Pháp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làm nòng cốt giành thắng lợi trong Tổng tuyển cử 1936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Ra đời Chính phủ Mặt trận nhân dân Pháp</a:t>
            </a:r>
            <a:endParaRPr i="1"/>
          </a:p>
        </p:txBody>
      </p:sp>
      <p:sp>
        <p:nvSpPr>
          <p:cNvPr id="175" name="Google Shape;175;p5"/>
          <p:cNvSpPr txBox="1"/>
          <p:nvPr/>
        </p:nvSpPr>
        <p:spPr>
          <a:xfrm>
            <a:off x="9398436" y="5102392"/>
            <a:ext cx="33558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Ban bố nhiều quyền tự do, dân chủ, có những quyền được áp dụng ở thuộc địa</a:t>
            </a:r>
            <a:endParaRPr i="1"/>
          </a:p>
        </p:txBody>
      </p:sp>
      <p:sp>
        <p:nvSpPr>
          <p:cNvPr id="176" name="Google Shape;176;p5"/>
          <p:cNvSpPr/>
          <p:nvPr/>
        </p:nvSpPr>
        <p:spPr>
          <a:xfrm>
            <a:off x="12963732" y="4999927"/>
            <a:ext cx="2018209" cy="1636584"/>
          </a:xfrm>
          <a:custGeom>
            <a:rect b="b" l="l" r="r" t="t"/>
            <a:pathLst>
              <a:path extrusionOk="0" h="1636584" w="2018209">
                <a:moveTo>
                  <a:pt x="0" y="0"/>
                </a:moveTo>
                <a:lnTo>
                  <a:pt x="2018210" y="0"/>
                </a:lnTo>
                <a:lnTo>
                  <a:pt x="2018210" y="1636585"/>
                </a:lnTo>
                <a:lnTo>
                  <a:pt x="0" y="1636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14225587" y="5329679"/>
            <a:ext cx="3355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Tạo điều kiện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thuận lợi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6"/>
          <p:cNvGrpSpPr/>
          <p:nvPr/>
        </p:nvGrpSpPr>
        <p:grpSpPr>
          <a:xfrm>
            <a:off x="1648136" y="1851377"/>
            <a:ext cx="2759783" cy="1110813"/>
            <a:chOff x="0" y="0"/>
            <a:chExt cx="3679711" cy="1481084"/>
          </a:xfrm>
        </p:grpSpPr>
        <p:sp>
          <p:nvSpPr>
            <p:cNvPr id="185" name="Google Shape;185;p6"/>
            <p:cNvSpPr/>
            <p:nvPr/>
          </p:nvSpPr>
          <p:spPr>
            <a:xfrm flipH="1">
              <a:off x="0" y="0"/>
              <a:ext cx="3679711" cy="1481084"/>
            </a:xfrm>
            <a:custGeom>
              <a:rect b="b" l="l" r="r" t="t"/>
              <a:pathLst>
                <a:path extrusionOk="0" h="1481084" w="3679711">
                  <a:moveTo>
                    <a:pt x="3679711" y="0"/>
                  </a:moveTo>
                  <a:lnTo>
                    <a:pt x="0" y="0"/>
                  </a:lnTo>
                  <a:lnTo>
                    <a:pt x="0" y="1481084"/>
                  </a:lnTo>
                  <a:lnTo>
                    <a:pt x="3679711" y="1481084"/>
                  </a:lnTo>
                  <a:lnTo>
                    <a:pt x="36797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125854" y="172186"/>
              <a:ext cx="35295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kiện lịch sử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chủ trương của Đảng</a:t>
              </a:r>
              <a:endParaRPr i="1"/>
            </a:p>
          </p:txBody>
        </p:sp>
      </p:grpSp>
      <p:grpSp>
        <p:nvGrpSpPr>
          <p:cNvPr id="187" name="Google Shape;187;p6"/>
          <p:cNvGrpSpPr/>
          <p:nvPr/>
        </p:nvGrpSpPr>
        <p:grpSpPr>
          <a:xfrm>
            <a:off x="1423200" y="4346174"/>
            <a:ext cx="2175198" cy="2430388"/>
            <a:chOff x="0" y="0"/>
            <a:chExt cx="2900264" cy="3240518"/>
          </a:xfrm>
        </p:grpSpPr>
        <p:sp>
          <p:nvSpPr>
            <p:cNvPr id="188" name="Google Shape;188;p6"/>
            <p:cNvSpPr/>
            <p:nvPr/>
          </p:nvSpPr>
          <p:spPr>
            <a:xfrm>
              <a:off x="0" y="0"/>
              <a:ext cx="2900264" cy="3240518"/>
            </a:xfrm>
            <a:custGeom>
              <a:rect b="b" l="l" r="r" t="t"/>
              <a:pathLst>
                <a:path extrusionOk="0" h="3240518" w="2900264">
                  <a:moveTo>
                    <a:pt x="0" y="0"/>
                  </a:moveTo>
                  <a:lnTo>
                    <a:pt x="2900264" y="0"/>
                  </a:lnTo>
                  <a:lnTo>
                    <a:pt x="2900264" y="3240518"/>
                  </a:lnTo>
                  <a:lnTo>
                    <a:pt x="0" y="32405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032858" y="1095386"/>
              <a:ext cx="834548" cy="1049745"/>
            </a:xfrm>
            <a:custGeom>
              <a:rect b="b" l="l" r="r" t="t"/>
              <a:pathLst>
                <a:path extrusionOk="0" h="1049745" w="834548">
                  <a:moveTo>
                    <a:pt x="0" y="0"/>
                  </a:moveTo>
                  <a:lnTo>
                    <a:pt x="834548" y="0"/>
                  </a:lnTo>
                  <a:lnTo>
                    <a:pt x="834548" y="1049746"/>
                  </a:lnTo>
                  <a:lnTo>
                    <a:pt x="0" y="10497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6"/>
          <p:cNvSpPr/>
          <p:nvPr/>
        </p:nvSpPr>
        <p:spPr>
          <a:xfrm rot="5400000">
            <a:off x="3277325" y="5055955"/>
            <a:ext cx="4749559" cy="1697968"/>
          </a:xfrm>
          <a:custGeom>
            <a:rect b="b" l="l" r="r" t="t"/>
            <a:pathLst>
              <a:path extrusionOk="0" h="1697968" w="4749559">
                <a:moveTo>
                  <a:pt x="0" y="0"/>
                </a:moveTo>
                <a:lnTo>
                  <a:pt x="4749560" y="0"/>
                </a:lnTo>
                <a:lnTo>
                  <a:pt x="4749560" y="1697967"/>
                </a:lnTo>
                <a:lnTo>
                  <a:pt x="0" y="1697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>
            <a:off x="7318356" y="3049235"/>
            <a:ext cx="1926390" cy="2588774"/>
            <a:chOff x="0" y="0"/>
            <a:chExt cx="3663950" cy="4923790"/>
          </a:xfrm>
        </p:grpSpPr>
        <p:sp>
          <p:nvSpPr>
            <p:cNvPr id="192" name="Google Shape;192;p6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17083" l="-1511" r="-151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12704154" y="3049235"/>
            <a:ext cx="1926390" cy="2588774"/>
            <a:chOff x="0" y="0"/>
            <a:chExt cx="3663950" cy="4923790"/>
          </a:xfrm>
        </p:grpSpPr>
        <p:sp>
          <p:nvSpPr>
            <p:cNvPr id="195" name="Google Shape;195;p6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8079" l="0" r="0" t="-560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6"/>
          <p:cNvGrpSpPr/>
          <p:nvPr/>
        </p:nvGrpSpPr>
        <p:grpSpPr>
          <a:xfrm>
            <a:off x="15452533" y="3049235"/>
            <a:ext cx="1926390" cy="2588774"/>
            <a:chOff x="0" y="0"/>
            <a:chExt cx="3663950" cy="4923790"/>
          </a:xfrm>
        </p:grpSpPr>
        <p:sp>
          <p:nvSpPr>
            <p:cNvPr id="198" name="Google Shape;198;p6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13081" l="0" r="0" t="-1308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6"/>
          <p:cNvSpPr/>
          <p:nvPr/>
        </p:nvSpPr>
        <p:spPr>
          <a:xfrm>
            <a:off x="7995567" y="8097386"/>
            <a:ext cx="2979022" cy="1474616"/>
          </a:xfrm>
          <a:custGeom>
            <a:rect b="b" l="l" r="r" t="t"/>
            <a:pathLst>
              <a:path extrusionOk="0" h="1474616" w="2979022">
                <a:moveTo>
                  <a:pt x="0" y="0"/>
                </a:moveTo>
                <a:lnTo>
                  <a:pt x="2979023" y="0"/>
                </a:lnTo>
                <a:lnTo>
                  <a:pt x="2979023" y="1474616"/>
                </a:lnTo>
                <a:lnTo>
                  <a:pt x="0" y="1474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02" name="Google Shape;202;p6"/>
          <p:cNvSpPr txBox="1"/>
          <p:nvPr/>
        </p:nvSpPr>
        <p:spPr>
          <a:xfrm>
            <a:off x="6280537" y="1287051"/>
            <a:ext cx="5911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203" name="Google Shape;203;p6"/>
          <p:cNvSpPr txBox="1"/>
          <p:nvPr/>
        </p:nvSpPr>
        <p:spPr>
          <a:xfrm>
            <a:off x="1751619" y="3569997"/>
            <a:ext cx="1573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3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26/7/1936</a:t>
            </a:r>
            <a:endParaRPr i="1"/>
          </a:p>
        </p:txBody>
      </p:sp>
      <p:sp>
        <p:nvSpPr>
          <p:cNvPr id="204" name="Google Shape;204;p6"/>
          <p:cNvSpPr txBox="1"/>
          <p:nvPr/>
        </p:nvSpPr>
        <p:spPr>
          <a:xfrm>
            <a:off x="604131" y="7211685"/>
            <a:ext cx="3803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3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Thượng Hải, Trung Quốc</a:t>
            </a:r>
            <a:endParaRPr i="1"/>
          </a:p>
        </p:txBody>
      </p:sp>
      <p:sp>
        <p:nvSpPr>
          <p:cNvPr id="205" name="Google Shape;205;p6"/>
          <p:cNvSpPr txBox="1"/>
          <p:nvPr/>
        </p:nvSpPr>
        <p:spPr>
          <a:xfrm>
            <a:off x="5004102" y="4267421"/>
            <a:ext cx="12960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5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Hội nghị Ban Chấp hành Trung ương </a:t>
            </a:r>
            <a:endParaRPr i="1"/>
          </a:p>
        </p:txBody>
      </p:sp>
      <p:sp>
        <p:nvSpPr>
          <p:cNvPr id="206" name="Google Shape;206;p6"/>
          <p:cNvSpPr txBox="1"/>
          <p:nvPr/>
        </p:nvSpPr>
        <p:spPr>
          <a:xfrm>
            <a:off x="7479607" y="1803752"/>
            <a:ext cx="17652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bí thư</a:t>
            </a:r>
            <a:endParaRPr i="1" sz="2191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Lê Hồng Phong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chủ trì</a:t>
            </a:r>
            <a:endParaRPr i="1" sz="2191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996588" y="2120052"/>
            <a:ext cx="14052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</a:t>
            </a:r>
            <a:endParaRPr i="1" sz="2191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Huy Tập</a:t>
            </a:r>
            <a:endParaRPr i="1"/>
          </a:p>
        </p:txBody>
      </p:sp>
      <p:sp>
        <p:nvSpPr>
          <p:cNvPr id="208" name="Google Shape;208;p6"/>
          <p:cNvSpPr txBox="1"/>
          <p:nvPr/>
        </p:nvSpPr>
        <p:spPr>
          <a:xfrm>
            <a:off x="15587186" y="2120052"/>
            <a:ext cx="1681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Phùng Chí Kiên</a:t>
            </a:r>
            <a:endParaRPr i="1"/>
          </a:p>
        </p:txBody>
      </p:sp>
      <p:sp>
        <p:nvSpPr>
          <p:cNvPr id="209" name="Google Shape;209;p6"/>
          <p:cNvSpPr txBox="1"/>
          <p:nvPr/>
        </p:nvSpPr>
        <p:spPr>
          <a:xfrm>
            <a:off x="9507962" y="2982560"/>
            <a:ext cx="29331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Nhằm “sửa chữa những sai lầm” trước đó và “định lại chính sách mới” theo nghị quyết của </a:t>
            </a:r>
            <a:endParaRPr i="1"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Quốc tế Cộng sản</a:t>
            </a:r>
            <a:endParaRPr i="1"/>
          </a:p>
        </p:txBody>
      </p:sp>
      <p:sp>
        <p:nvSpPr>
          <p:cNvPr id="210" name="Google Shape;210;p6"/>
          <p:cNvSpPr txBox="1"/>
          <p:nvPr/>
        </p:nvSpPr>
        <p:spPr>
          <a:xfrm>
            <a:off x="7409437" y="5828738"/>
            <a:ext cx="103440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Nhiệm vụ trước mắt: chống phátxít, chống chiến tranh đế quốc, </a:t>
            </a:r>
            <a:endParaRPr i="1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phản động thuộc địa và tay sai, đòi tự do, dân chủ, cơm áo và hòa bình </a:t>
            </a:r>
            <a:endParaRPr i="1"/>
          </a:p>
        </p:txBody>
      </p:sp>
      <p:sp>
        <p:nvSpPr>
          <p:cNvPr id="211" name="Google Shape;211;p6"/>
          <p:cNvSpPr txBox="1"/>
          <p:nvPr/>
        </p:nvSpPr>
        <p:spPr>
          <a:xfrm>
            <a:off x="8851193" y="6839237"/>
            <a:ext cx="73617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“lập Mặt trận nhân dân phản đế rộng rãi ... </a:t>
            </a:r>
            <a:endParaRPr i="1"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để cùng nhau tranh đấu đòi những điều dân chủ đơn sơ”</a:t>
            </a:r>
            <a:endParaRPr i="1"/>
          </a:p>
        </p:txBody>
      </p:sp>
      <p:sp>
        <p:nvSpPr>
          <p:cNvPr id="212" name="Google Shape;212;p6"/>
          <p:cNvSpPr txBox="1"/>
          <p:nvPr/>
        </p:nvSpPr>
        <p:spPr>
          <a:xfrm>
            <a:off x="11404401" y="8992725"/>
            <a:ext cx="2175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Chuyển hình thức</a:t>
            </a:r>
            <a:endParaRPr i="1" sz="2191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hoạt động</a:t>
            </a:r>
            <a:endParaRPr i="1" sz="2191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8136159" y="8308191"/>
            <a:ext cx="27117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Bí mật, 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không hợp pháp</a:t>
            </a:r>
            <a:endParaRPr i="1"/>
          </a:p>
        </p:txBody>
      </p:sp>
      <p:sp>
        <p:nvSpPr>
          <p:cNvPr id="214" name="Google Shape;214;p6"/>
          <p:cNvSpPr/>
          <p:nvPr/>
        </p:nvSpPr>
        <p:spPr>
          <a:xfrm>
            <a:off x="13525656" y="8097386"/>
            <a:ext cx="2979022" cy="1474616"/>
          </a:xfrm>
          <a:custGeom>
            <a:rect b="b" l="l" r="r" t="t"/>
            <a:pathLst>
              <a:path extrusionOk="0" h="1474616" w="2979022">
                <a:moveTo>
                  <a:pt x="0" y="0"/>
                </a:moveTo>
                <a:lnTo>
                  <a:pt x="2979022" y="0"/>
                </a:lnTo>
                <a:lnTo>
                  <a:pt x="2979022" y="1474616"/>
                </a:lnTo>
                <a:lnTo>
                  <a:pt x="0" y="1474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3620906" y="8336868"/>
            <a:ext cx="2730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Công khai, nửa công khai, hợp pháp, nửa hợp pháp kết hợp bí mật và bất hợp pháp</a:t>
            </a:r>
            <a:endParaRPr i="1" sz="1200"/>
          </a:p>
        </p:txBody>
      </p:sp>
      <p:sp>
        <p:nvSpPr>
          <p:cNvPr id="216" name="Google Shape;216;p6"/>
          <p:cNvSpPr/>
          <p:nvPr/>
        </p:nvSpPr>
        <p:spPr>
          <a:xfrm>
            <a:off x="11779221" y="8498322"/>
            <a:ext cx="1076819" cy="615474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7"/>
          <p:cNvGrpSpPr/>
          <p:nvPr/>
        </p:nvGrpSpPr>
        <p:grpSpPr>
          <a:xfrm>
            <a:off x="1648136" y="1851377"/>
            <a:ext cx="2759783" cy="1110813"/>
            <a:chOff x="0" y="0"/>
            <a:chExt cx="3679711" cy="1481084"/>
          </a:xfrm>
        </p:grpSpPr>
        <p:sp>
          <p:nvSpPr>
            <p:cNvPr id="224" name="Google Shape;224;p7"/>
            <p:cNvSpPr/>
            <p:nvPr/>
          </p:nvSpPr>
          <p:spPr>
            <a:xfrm flipH="1">
              <a:off x="0" y="0"/>
              <a:ext cx="3679711" cy="1481084"/>
            </a:xfrm>
            <a:custGeom>
              <a:rect b="b" l="l" r="r" t="t"/>
              <a:pathLst>
                <a:path extrusionOk="0" h="1481084" w="3679711">
                  <a:moveTo>
                    <a:pt x="3679711" y="0"/>
                  </a:moveTo>
                  <a:lnTo>
                    <a:pt x="0" y="0"/>
                  </a:lnTo>
                  <a:lnTo>
                    <a:pt x="0" y="1481084"/>
                  </a:lnTo>
                  <a:lnTo>
                    <a:pt x="3679711" y="1481084"/>
                  </a:lnTo>
                  <a:lnTo>
                    <a:pt x="367971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125854" y="172186"/>
              <a:ext cx="3529500" cy="11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kiện lịch sử </a:t>
              </a:r>
              <a:endParaRPr i="1"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74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và chủ trương của Đảng</a:t>
              </a:r>
              <a:endParaRPr i="1"/>
            </a:p>
          </p:txBody>
        </p:sp>
      </p:grpSp>
      <p:grpSp>
        <p:nvGrpSpPr>
          <p:cNvPr id="226" name="Google Shape;226;p7"/>
          <p:cNvGrpSpPr/>
          <p:nvPr/>
        </p:nvGrpSpPr>
        <p:grpSpPr>
          <a:xfrm>
            <a:off x="10726718" y="5467148"/>
            <a:ext cx="1952299" cy="1952299"/>
            <a:chOff x="0" y="0"/>
            <a:chExt cx="812800" cy="812800"/>
          </a:xfrm>
        </p:grpSpPr>
        <p:sp>
          <p:nvSpPr>
            <p:cNvPr id="227" name="Google Shape;22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Chống đế quốc</a:t>
              </a:r>
              <a:endParaRPr i="1"/>
            </a:p>
          </p:txBody>
        </p:sp>
      </p:grpSp>
      <p:sp>
        <p:nvSpPr>
          <p:cNvPr id="229" name="Google Shape;229;p7"/>
          <p:cNvSpPr/>
          <p:nvPr/>
        </p:nvSpPr>
        <p:spPr>
          <a:xfrm>
            <a:off x="12698362" y="4735147"/>
            <a:ext cx="2653252" cy="948537"/>
          </a:xfrm>
          <a:custGeom>
            <a:rect b="b" l="l" r="r" t="t"/>
            <a:pathLst>
              <a:path extrusionOk="0" h="948537" w="2653252">
                <a:moveTo>
                  <a:pt x="0" y="0"/>
                </a:moveTo>
                <a:lnTo>
                  <a:pt x="2653251" y="0"/>
                </a:lnTo>
                <a:lnTo>
                  <a:pt x="2653251" y="948537"/>
                </a:lnTo>
                <a:lnTo>
                  <a:pt x="0" y="948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 rot="10800000">
            <a:off x="12698362" y="6945178"/>
            <a:ext cx="2653252" cy="948537"/>
          </a:xfrm>
          <a:custGeom>
            <a:rect b="b" l="l" r="r" t="t"/>
            <a:pathLst>
              <a:path extrusionOk="0" h="948537" w="2653252">
                <a:moveTo>
                  <a:pt x="2653251" y="948538"/>
                </a:moveTo>
                <a:lnTo>
                  <a:pt x="0" y="948538"/>
                </a:lnTo>
                <a:lnTo>
                  <a:pt x="0" y="0"/>
                </a:lnTo>
                <a:lnTo>
                  <a:pt x="2653251" y="0"/>
                </a:lnTo>
                <a:lnTo>
                  <a:pt x="2653251" y="94853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7"/>
          <p:cNvGrpSpPr/>
          <p:nvPr/>
        </p:nvGrpSpPr>
        <p:grpSpPr>
          <a:xfrm>
            <a:off x="15351613" y="5467148"/>
            <a:ext cx="1907687" cy="1907687"/>
            <a:chOff x="0" y="0"/>
            <a:chExt cx="812800" cy="81280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Điền địa</a:t>
              </a:r>
              <a:endParaRPr i="1"/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8159397" y="5814141"/>
            <a:ext cx="2375264" cy="1000580"/>
          </a:xfrm>
          <a:custGeom>
            <a:rect b="b" l="l" r="r" t="t"/>
            <a:pathLst>
              <a:path extrusionOk="0" h="1000580" w="2375264">
                <a:moveTo>
                  <a:pt x="0" y="0"/>
                </a:moveTo>
                <a:lnTo>
                  <a:pt x="2375263" y="0"/>
                </a:lnTo>
                <a:lnTo>
                  <a:pt x="2375263" y="1000580"/>
                </a:lnTo>
                <a:lnTo>
                  <a:pt x="0" y="1000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3199626" y="713199"/>
            <a:ext cx="12085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36" name="Google Shape;236;p7"/>
          <p:cNvSpPr txBox="1"/>
          <p:nvPr/>
        </p:nvSpPr>
        <p:spPr>
          <a:xfrm>
            <a:off x="6280537" y="1287051"/>
            <a:ext cx="5759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237" name="Google Shape;237;p7"/>
          <p:cNvSpPr txBox="1"/>
          <p:nvPr/>
        </p:nvSpPr>
        <p:spPr>
          <a:xfrm>
            <a:off x="4574523" y="3598189"/>
            <a:ext cx="1004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41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Nhận thức mới của Đảng về hai nhiệm vụ phản đế và điền địa</a:t>
            </a:r>
            <a:endParaRPr i="1"/>
          </a:p>
        </p:txBody>
      </p:sp>
      <p:sp>
        <p:nvSpPr>
          <p:cNvPr id="238" name="Google Shape;238;p7"/>
          <p:cNvSpPr txBox="1"/>
          <p:nvPr/>
        </p:nvSpPr>
        <p:spPr>
          <a:xfrm>
            <a:off x="12785662" y="5795231"/>
            <a:ext cx="2499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Cần chọn địch nhân chính, nguy hiểm nhất mà đánh cho toàn thắng</a:t>
            </a:r>
            <a:endParaRPr i="1"/>
          </a:p>
        </p:txBody>
      </p:sp>
      <p:sp>
        <p:nvSpPr>
          <p:cNvPr id="239" name="Google Shape;239;p7"/>
          <p:cNvSpPr txBox="1"/>
          <p:nvPr/>
        </p:nvSpPr>
        <p:spPr>
          <a:xfrm>
            <a:off x="4407920" y="8389016"/>
            <a:ext cx="1004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4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"Chung quanh vấn đề chiến sách mới" 10.1936</a:t>
            </a:r>
            <a:endParaRPr i="1"/>
          </a:p>
        </p:txBody>
      </p:sp>
      <p:sp>
        <p:nvSpPr>
          <p:cNvPr id="240" name="Google Shape;240;p7"/>
          <p:cNvSpPr txBox="1"/>
          <p:nvPr/>
        </p:nvSpPr>
        <p:spPr>
          <a:xfrm>
            <a:off x="2772798" y="5256197"/>
            <a:ext cx="53865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“Nếu phát triển cuộc tranh đấu chia đất mà ngăn trở cuộc đấu tranh phản đế thì phải lựa chọn vấn đề nào quan trọng hơn mà giải quyết trước”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 flipH="1">
            <a:off x="1648136" y="1851377"/>
            <a:ext cx="2759783" cy="1110813"/>
          </a:xfrm>
          <a:custGeom>
            <a:rect b="b" l="l" r="r" t="t"/>
            <a:pathLst>
              <a:path extrusionOk="0" h="1110813" w="2759783">
                <a:moveTo>
                  <a:pt x="2759784" y="0"/>
                </a:moveTo>
                <a:lnTo>
                  <a:pt x="0" y="0"/>
                </a:lnTo>
                <a:lnTo>
                  <a:pt x="0" y="1110813"/>
                </a:lnTo>
                <a:lnTo>
                  <a:pt x="2759784" y="1110813"/>
                </a:lnTo>
                <a:lnTo>
                  <a:pt x="27597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4109867" y="3954402"/>
            <a:ext cx="2390146" cy="1189098"/>
          </a:xfrm>
          <a:custGeom>
            <a:rect b="b" l="l" r="r" t="t"/>
            <a:pathLst>
              <a:path extrusionOk="0" h="1189098" w="2390146">
                <a:moveTo>
                  <a:pt x="0" y="0"/>
                </a:moveTo>
                <a:lnTo>
                  <a:pt x="2390146" y="0"/>
                </a:lnTo>
                <a:lnTo>
                  <a:pt x="2390146" y="1189098"/>
                </a:lnTo>
                <a:lnTo>
                  <a:pt x="0" y="118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4718318" y="6746263"/>
            <a:ext cx="1437950" cy="1437950"/>
          </a:xfrm>
          <a:custGeom>
            <a:rect b="b" l="l" r="r" t="t"/>
            <a:pathLst>
              <a:path extrusionOk="0" h="1437950" w="1437950">
                <a:moveTo>
                  <a:pt x="0" y="0"/>
                </a:moveTo>
                <a:lnTo>
                  <a:pt x="1437950" y="0"/>
                </a:lnTo>
                <a:lnTo>
                  <a:pt x="1437950" y="1437950"/>
                </a:lnTo>
                <a:lnTo>
                  <a:pt x="0" y="1437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796027" y="5051726"/>
            <a:ext cx="2403599" cy="2403599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5134" r="-2513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3199626" y="5143500"/>
            <a:ext cx="1518692" cy="1110026"/>
          </a:xfrm>
          <a:custGeom>
            <a:rect b="b" l="l" r="r" t="t"/>
            <a:pathLst>
              <a:path extrusionOk="0" h="1110026" w="1518692">
                <a:moveTo>
                  <a:pt x="0" y="0"/>
                </a:moveTo>
                <a:lnTo>
                  <a:pt x="1518692" y="0"/>
                </a:lnTo>
                <a:lnTo>
                  <a:pt x="1518692" y="1110026"/>
                </a:lnTo>
                <a:lnTo>
                  <a:pt x="0" y="1110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742527" y="1901935"/>
            <a:ext cx="2647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đấu tranh đòi tự do, dân chủ, </a:t>
            </a:r>
            <a:endParaRPr i="1"/>
          </a:p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cơm áo, hòa bình</a:t>
            </a:r>
            <a:endParaRPr i="1"/>
          </a:p>
        </p:txBody>
      </p:sp>
      <p:sp>
        <p:nvSpPr>
          <p:cNvPr id="253" name="Google Shape;253;p8"/>
          <p:cNvSpPr txBox="1"/>
          <p:nvPr/>
        </p:nvSpPr>
        <p:spPr>
          <a:xfrm>
            <a:off x="3199626" y="713199"/>
            <a:ext cx="1196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54" name="Google Shape;254;p8"/>
          <p:cNvSpPr txBox="1"/>
          <p:nvPr/>
        </p:nvSpPr>
        <p:spPr>
          <a:xfrm>
            <a:off x="6280537" y="1287051"/>
            <a:ext cx="583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255" name="Google Shape;255;p8"/>
          <p:cNvSpPr/>
          <p:nvPr/>
        </p:nvSpPr>
        <p:spPr>
          <a:xfrm flipH="1" rot="10800000">
            <a:off x="3199626" y="6191250"/>
            <a:ext cx="1518692" cy="1110026"/>
          </a:xfrm>
          <a:custGeom>
            <a:rect b="b" l="l" r="r" t="t"/>
            <a:pathLst>
              <a:path extrusionOk="0" h="1110026" w="1518692">
                <a:moveTo>
                  <a:pt x="0" y="1110026"/>
                </a:moveTo>
                <a:lnTo>
                  <a:pt x="1518692" y="1110026"/>
                </a:lnTo>
                <a:lnTo>
                  <a:pt x="1518692" y="0"/>
                </a:lnTo>
                <a:lnTo>
                  <a:pt x="0" y="0"/>
                </a:lnTo>
                <a:lnTo>
                  <a:pt x="0" y="111002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4366489" y="3486065"/>
            <a:ext cx="1914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Mít tinh, hội họp</a:t>
            </a:r>
            <a:endParaRPr i="1" sz="2274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4642566" y="8319375"/>
            <a:ext cx="1589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“Dân nguyện”</a:t>
            </a:r>
            <a:endParaRPr i="1"/>
          </a:p>
        </p:txBody>
      </p:sp>
      <p:sp>
        <p:nvSpPr>
          <p:cNvPr id="258" name="Google Shape;258;p8"/>
          <p:cNvSpPr/>
          <p:nvPr/>
        </p:nvSpPr>
        <p:spPr>
          <a:xfrm rot="2399809">
            <a:off x="6691534" y="4722987"/>
            <a:ext cx="1518692" cy="1110026"/>
          </a:xfrm>
          <a:custGeom>
            <a:rect b="b" l="l" r="r" t="t"/>
            <a:pathLst>
              <a:path extrusionOk="0" h="1110026" w="1518692">
                <a:moveTo>
                  <a:pt x="0" y="0"/>
                </a:moveTo>
                <a:lnTo>
                  <a:pt x="1518692" y="0"/>
                </a:lnTo>
                <a:lnTo>
                  <a:pt x="1518692" y="1110026"/>
                </a:lnTo>
                <a:lnTo>
                  <a:pt x="0" y="1110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 flipH="1" rot="8423938">
            <a:off x="6679531" y="6717525"/>
            <a:ext cx="1518692" cy="1110026"/>
          </a:xfrm>
          <a:custGeom>
            <a:rect b="b" l="l" r="r" t="t"/>
            <a:pathLst>
              <a:path extrusionOk="0" h="1110026" w="1518692">
                <a:moveTo>
                  <a:pt x="0" y="1110026"/>
                </a:moveTo>
                <a:lnTo>
                  <a:pt x="1518692" y="1110026"/>
                </a:lnTo>
                <a:lnTo>
                  <a:pt x="1518692" y="0"/>
                </a:lnTo>
                <a:lnTo>
                  <a:pt x="0" y="0"/>
                </a:lnTo>
                <a:lnTo>
                  <a:pt x="0" y="111002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6764218" y="5701421"/>
            <a:ext cx="3250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Ủy ban trù bị</a:t>
            </a:r>
            <a:endParaRPr i="1"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Đông Dương đại hội</a:t>
            </a:r>
            <a:endParaRPr i="1"/>
          </a:p>
        </p:txBody>
      </p:sp>
      <p:sp>
        <p:nvSpPr>
          <p:cNvPr id="261" name="Google Shape;261;p8"/>
          <p:cNvSpPr txBox="1"/>
          <p:nvPr/>
        </p:nvSpPr>
        <p:spPr>
          <a:xfrm>
            <a:off x="11789688" y="2895515"/>
            <a:ext cx="50013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Đầu năm 1937, tổ chức “đón rước”,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“míttinh, biểu tình, đưa đơn dân nguyện”</a:t>
            </a:r>
            <a:endParaRPr i="1"/>
          </a:p>
        </p:txBody>
      </p:sp>
      <p:sp>
        <p:nvSpPr>
          <p:cNvPr id="262" name="Google Shape;262;p8"/>
          <p:cNvSpPr txBox="1"/>
          <p:nvPr/>
        </p:nvSpPr>
        <p:spPr>
          <a:xfrm>
            <a:off x="7734559" y="7255891"/>
            <a:ext cx="90183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Godart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Phái viên Chính phủ Pháp</a:t>
            </a:r>
            <a:endParaRPr i="1"/>
          </a:p>
        </p:txBody>
      </p:sp>
      <p:sp>
        <p:nvSpPr>
          <p:cNvPr id="263" name="Google Shape;263;p8"/>
          <p:cNvSpPr txBox="1"/>
          <p:nvPr/>
        </p:nvSpPr>
        <p:spPr>
          <a:xfrm>
            <a:off x="14155104" y="7255891"/>
            <a:ext cx="30240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Brevie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4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Toàn quyền Đông Dương mới sang nhậm chức</a:t>
            </a:r>
            <a:endParaRPr i="1"/>
          </a:p>
        </p:txBody>
      </p:sp>
      <p:grpSp>
        <p:nvGrpSpPr>
          <p:cNvPr id="264" name="Google Shape;264;p8"/>
          <p:cNvGrpSpPr/>
          <p:nvPr/>
        </p:nvGrpSpPr>
        <p:grpSpPr>
          <a:xfrm>
            <a:off x="11212284" y="4086962"/>
            <a:ext cx="2171346" cy="2917958"/>
            <a:chOff x="0" y="0"/>
            <a:chExt cx="3663950" cy="4923790"/>
          </a:xfrm>
        </p:grpSpPr>
        <p:sp>
          <p:nvSpPr>
            <p:cNvPr id="265" name="Google Shape;265;p8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-606" r="-60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8"/>
          <p:cNvGrpSpPr/>
          <p:nvPr/>
        </p:nvGrpSpPr>
        <p:grpSpPr>
          <a:xfrm>
            <a:off x="14581470" y="4086962"/>
            <a:ext cx="2171346" cy="2917958"/>
            <a:chOff x="0" y="0"/>
            <a:chExt cx="3663950" cy="4923790"/>
          </a:xfrm>
        </p:grpSpPr>
        <p:sp>
          <p:nvSpPr>
            <p:cNvPr id="268" name="Google Shape;268;p8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-2828" r="-282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 flipH="1">
            <a:off x="1648136" y="1851377"/>
            <a:ext cx="2759783" cy="1110813"/>
          </a:xfrm>
          <a:custGeom>
            <a:rect b="b" l="l" r="r" t="t"/>
            <a:pathLst>
              <a:path extrusionOk="0" h="1110813" w="2759783">
                <a:moveTo>
                  <a:pt x="2759784" y="0"/>
                </a:moveTo>
                <a:lnTo>
                  <a:pt x="0" y="0"/>
                </a:lnTo>
                <a:lnTo>
                  <a:pt x="0" y="1110813"/>
                </a:lnTo>
                <a:lnTo>
                  <a:pt x="2759784" y="1110813"/>
                </a:lnTo>
                <a:lnTo>
                  <a:pt x="275978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9"/>
          <p:cNvGrpSpPr/>
          <p:nvPr/>
        </p:nvGrpSpPr>
        <p:grpSpPr>
          <a:xfrm>
            <a:off x="1682601" y="4306845"/>
            <a:ext cx="1926390" cy="2588774"/>
            <a:chOff x="0" y="0"/>
            <a:chExt cx="3663950" cy="4923790"/>
          </a:xfrm>
        </p:grpSpPr>
        <p:sp>
          <p:nvSpPr>
            <p:cNvPr id="278" name="Google Shape;278;p9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8079" l="0" r="0" t="-560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9"/>
          <p:cNvSpPr/>
          <p:nvPr/>
        </p:nvSpPr>
        <p:spPr>
          <a:xfrm>
            <a:off x="12789594" y="3954665"/>
            <a:ext cx="4597560" cy="3125628"/>
          </a:xfrm>
          <a:custGeom>
            <a:rect b="b" l="l" r="r" t="t"/>
            <a:pathLst>
              <a:path extrusionOk="0" h="713355" w="1049290">
                <a:moveTo>
                  <a:pt x="48834" y="0"/>
                </a:moveTo>
                <a:lnTo>
                  <a:pt x="1000456" y="0"/>
                </a:lnTo>
                <a:cubicBezTo>
                  <a:pt x="1013408" y="0"/>
                  <a:pt x="1025829" y="5145"/>
                  <a:pt x="1034987" y="14303"/>
                </a:cubicBezTo>
                <a:cubicBezTo>
                  <a:pt x="1044145" y="23461"/>
                  <a:pt x="1049290" y="35882"/>
                  <a:pt x="1049290" y="48834"/>
                </a:cubicBezTo>
                <a:lnTo>
                  <a:pt x="1049290" y="664521"/>
                </a:lnTo>
                <a:cubicBezTo>
                  <a:pt x="1049290" y="677472"/>
                  <a:pt x="1044145" y="689893"/>
                  <a:pt x="1034987" y="699051"/>
                </a:cubicBezTo>
                <a:cubicBezTo>
                  <a:pt x="1025829" y="708210"/>
                  <a:pt x="1013408" y="713355"/>
                  <a:pt x="1000456" y="713355"/>
                </a:cubicBezTo>
                <a:lnTo>
                  <a:pt x="48834" y="713355"/>
                </a:lnTo>
                <a:cubicBezTo>
                  <a:pt x="35882" y="713355"/>
                  <a:pt x="23461" y="708210"/>
                  <a:pt x="14303" y="699051"/>
                </a:cubicBezTo>
                <a:cubicBezTo>
                  <a:pt x="5145" y="689893"/>
                  <a:pt x="0" y="677472"/>
                  <a:pt x="0" y="664521"/>
                </a:cubicBezTo>
                <a:lnTo>
                  <a:pt x="0" y="48834"/>
                </a:lnTo>
                <a:cubicBezTo>
                  <a:pt x="0" y="35882"/>
                  <a:pt x="5145" y="23461"/>
                  <a:pt x="14303" y="14303"/>
                </a:cubicBezTo>
                <a:cubicBezTo>
                  <a:pt x="23461" y="5145"/>
                  <a:pt x="35882" y="0"/>
                  <a:pt x="4883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450" r="-7448" t="0"/>
            </a:stretch>
          </a:blipFill>
          <a:ln cap="rnd" cmpd="sng" w="38100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1742527" y="1901935"/>
            <a:ext cx="26472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đấu tranh đòi tự do, dân chủ, </a:t>
            </a:r>
            <a:endParaRPr i="1"/>
          </a:p>
          <a:p>
            <a:pPr indent="0" lvl="0" marL="0" marR="0" rtl="0" algn="ctr">
              <a:lnSpc>
                <a:spcPct val="11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cơm áo, hòa bình</a:t>
            </a:r>
            <a:endParaRPr i="1"/>
          </a:p>
        </p:txBody>
      </p:sp>
      <p:sp>
        <p:nvSpPr>
          <p:cNvPr id="282" name="Google Shape;282;p9"/>
          <p:cNvSpPr txBox="1"/>
          <p:nvPr/>
        </p:nvSpPr>
        <p:spPr>
          <a:xfrm>
            <a:off x="3199626" y="713199"/>
            <a:ext cx="1204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quá trình đấu tranh giành chính quyền (1930 - 1945)</a:t>
            </a:r>
            <a:endParaRPr i="1"/>
          </a:p>
        </p:txBody>
      </p:sp>
      <p:sp>
        <p:nvSpPr>
          <p:cNvPr id="283" name="Google Shape;283;p9"/>
          <p:cNvSpPr txBox="1"/>
          <p:nvPr/>
        </p:nvSpPr>
        <p:spPr>
          <a:xfrm>
            <a:off x="6280537" y="1287051"/>
            <a:ext cx="5835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i="1"/>
          </a:p>
        </p:txBody>
      </p:sp>
      <p:sp>
        <p:nvSpPr>
          <p:cNvPr id="284" name="Google Shape;284;p9"/>
          <p:cNvSpPr txBox="1"/>
          <p:nvPr/>
        </p:nvSpPr>
        <p:spPr>
          <a:xfrm>
            <a:off x="6963025" y="2657425"/>
            <a:ext cx="4597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Lĩnh vực báo chí, tuyên truyền</a:t>
            </a:r>
            <a:endParaRPr i="1"/>
          </a:p>
        </p:txBody>
      </p:sp>
      <p:sp>
        <p:nvSpPr>
          <p:cNvPr id="285" name="Google Shape;285;p9"/>
          <p:cNvSpPr txBox="1"/>
          <p:nvPr/>
        </p:nvSpPr>
        <p:spPr>
          <a:xfrm>
            <a:off x="392669" y="7210391"/>
            <a:ext cx="44301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bí thư Hà Huy Tập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viết "Tờrốtxky và phản cách mạng"</a:t>
            </a:r>
            <a:endParaRPr i="1"/>
          </a:p>
        </p:txBody>
      </p:sp>
      <p:sp>
        <p:nvSpPr>
          <p:cNvPr id="286" name="Google Shape;286;p9"/>
          <p:cNvSpPr txBox="1"/>
          <p:nvPr/>
        </p:nvSpPr>
        <p:spPr>
          <a:xfrm>
            <a:off x="4407920" y="7152743"/>
            <a:ext cx="44301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1938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Qua Ninh (Trường Chinh) &amp;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Vân Đình (Võ Nguyên Giáp)</a:t>
            </a:r>
            <a:endParaRPr i="1"/>
          </a:p>
        </p:txBody>
      </p:sp>
      <p:sp>
        <p:nvSpPr>
          <p:cNvPr id="287" name="Google Shape;287;p9"/>
          <p:cNvSpPr txBox="1"/>
          <p:nvPr/>
        </p:nvSpPr>
        <p:spPr>
          <a:xfrm>
            <a:off x="12789594" y="7201242"/>
            <a:ext cx="4430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lập Hội truyền bá quốc ngữ</a:t>
            </a:r>
            <a:endParaRPr i="1"/>
          </a:p>
        </p:txBody>
      </p:sp>
      <p:grpSp>
        <p:nvGrpSpPr>
          <p:cNvPr id="288" name="Google Shape;288;p9"/>
          <p:cNvGrpSpPr/>
          <p:nvPr/>
        </p:nvGrpSpPr>
        <p:grpSpPr>
          <a:xfrm>
            <a:off x="5486302" y="3976843"/>
            <a:ext cx="2273288" cy="3054952"/>
            <a:chOff x="0" y="0"/>
            <a:chExt cx="3663950" cy="4923790"/>
          </a:xfrm>
        </p:grpSpPr>
        <p:sp>
          <p:nvSpPr>
            <p:cNvPr id="289" name="Google Shape;289;p9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7536" l="-1440" r="-122930" t="-364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9"/>
          <p:cNvGrpSpPr/>
          <p:nvPr/>
        </p:nvGrpSpPr>
        <p:grpSpPr>
          <a:xfrm>
            <a:off x="9333372" y="3990003"/>
            <a:ext cx="2273288" cy="3054952"/>
            <a:chOff x="0" y="0"/>
            <a:chExt cx="3663950" cy="4923790"/>
          </a:xfrm>
        </p:grpSpPr>
        <p:sp>
          <p:nvSpPr>
            <p:cNvPr id="292" name="Google Shape;292;p9"/>
            <p:cNvSpPr/>
            <p:nvPr/>
          </p:nvSpPr>
          <p:spPr>
            <a:xfrm>
              <a:off x="31750" y="31750"/>
              <a:ext cx="3600450" cy="4859020"/>
            </a:xfrm>
            <a:custGeom>
              <a:rect b="b" l="l" r="r" t="t"/>
              <a:pathLst>
                <a:path extrusionOk="0"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7474" r="-1747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0" y="0"/>
              <a:ext cx="3663950" cy="4923790"/>
            </a:xfrm>
            <a:custGeom>
              <a:rect b="b" l="l" r="r" t="t"/>
              <a:pathLst>
                <a:path extrusionOk="0"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AD94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9"/>
          <p:cNvSpPr txBox="1"/>
          <p:nvPr/>
        </p:nvSpPr>
        <p:spPr>
          <a:xfrm>
            <a:off x="8254990" y="7152743"/>
            <a:ext cx="44301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1938</a:t>
            </a:r>
            <a:endParaRPr i="1"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Hải Triều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